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4" d="100"/>
          <a:sy n="14" d="100"/>
        </p:scale>
        <p:origin x="223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12/21/2021</a:t>
            </a:fld>
            <a:endParaRPr lang="en-US"/>
          </a:p>
        </p:txBody>
      </p:sp>
      <p:sp>
        <p:nvSpPr>
          <p:cNvPr id="4" name="Slide Image Placeholder 3"/>
          <p:cNvSpPr>
            <a:spLocks noGrp="1" noRot="1" noChangeAspect="1"/>
          </p:cNvSpPr>
          <p:nvPr>
            <p:ph type="sldImg" idx="2"/>
          </p:nvPr>
        </p:nvSpPr>
        <p:spPr>
          <a:xfrm>
            <a:off x="2271758" y="1143000"/>
            <a:ext cx="2314484"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60"/>
            </a:lvl1pPr>
          </a:lstStyle>
          <a:p>
            <a:r>
              <a:rPr lang="en-US"/>
              <a:t>Click to edit Master title style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5"/>
            </a:lvl1pPr>
            <a:lvl2pPr marL="1619885" indent="0" algn="ctr">
              <a:buNone/>
              <a:defRPr sz="7085"/>
            </a:lvl2pPr>
            <a:lvl3pPr marL="3239770" indent="0" algn="ctr">
              <a:buNone/>
              <a:defRPr sz="6380"/>
            </a:lvl3pPr>
            <a:lvl4pPr marL="4859655" indent="0" algn="ctr">
              <a:buNone/>
              <a:defRPr sz="5670"/>
            </a:lvl4pPr>
            <a:lvl5pPr marL="6479540" indent="0" algn="ctr">
              <a:buNone/>
              <a:defRPr sz="5670"/>
            </a:lvl5pPr>
            <a:lvl6pPr marL="8100060" indent="0" algn="ctr">
              <a:buNone/>
              <a:defRPr sz="5670"/>
            </a:lvl6pPr>
            <a:lvl7pPr marL="9719945" indent="0" algn="ctr">
              <a:buNone/>
              <a:defRPr sz="5670"/>
            </a:lvl7pPr>
            <a:lvl8pPr marL="11339830" indent="0" algn="ctr">
              <a:buNone/>
              <a:defRPr sz="5670"/>
            </a:lvl8pPr>
            <a:lvl9pPr marL="12959715" indent="0" algn="ctr">
              <a:buNone/>
              <a:defRPr sz="567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FD08AE-CAE2-451C-A5BA-2053911DE1A3}" type="datetimeFigureOut">
              <a:rPr lang="en-MY" smtClean="0"/>
              <a:t>21/12/2021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4446F8A-E117-4959-9A00-52B322A96A55}" type="slidenum">
              <a:rPr lang="en-MY" smtClean="0"/>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FD08AE-CAE2-451C-A5BA-2053911DE1A3}" type="datetimeFigureOut">
              <a:rPr lang="en-MY" smtClean="0"/>
              <a:t>21/12/2021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4446F8A-E117-4959-9A00-52B322A96A55}" type="slidenum">
              <a:rPr lang="en-MY" smtClean="0"/>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FD08AE-CAE2-451C-A5BA-2053911DE1A3}" type="datetimeFigureOut">
              <a:rPr lang="en-MY" smtClean="0"/>
              <a:t>21/12/2021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4446F8A-E117-4959-9A00-52B322A96A55}" type="slidenum">
              <a:rPr lang="en-MY" smtClean="0"/>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FD08AE-CAE2-451C-A5BA-2053911DE1A3}" type="datetimeFigureOut">
              <a:rPr lang="en-MY" smtClean="0"/>
              <a:t>21/12/2021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4446F8A-E117-4959-9A00-52B322A96A55}" type="slidenum">
              <a:rPr lang="en-MY" smtClean="0"/>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60"/>
            </a:lvl1pPr>
          </a:lstStyle>
          <a:p>
            <a:r>
              <a:rPr lang="en-US"/>
              <a:t>Click to edit Master title style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5">
                <a:solidFill>
                  <a:schemeClr val="tx1"/>
                </a:solidFill>
              </a:defRPr>
            </a:lvl1pPr>
            <a:lvl2pPr marL="1619885" indent="0">
              <a:buNone/>
              <a:defRPr sz="7085">
                <a:solidFill>
                  <a:schemeClr val="tx1">
                    <a:tint val="75000"/>
                  </a:schemeClr>
                </a:solidFill>
              </a:defRPr>
            </a:lvl2pPr>
            <a:lvl3pPr marL="3239770" indent="0">
              <a:buNone/>
              <a:defRPr sz="6380">
                <a:solidFill>
                  <a:schemeClr val="tx1">
                    <a:tint val="75000"/>
                  </a:schemeClr>
                </a:solidFill>
              </a:defRPr>
            </a:lvl3pPr>
            <a:lvl4pPr marL="4859655" indent="0">
              <a:buNone/>
              <a:defRPr sz="5670">
                <a:solidFill>
                  <a:schemeClr val="tx1">
                    <a:tint val="75000"/>
                  </a:schemeClr>
                </a:solidFill>
              </a:defRPr>
            </a:lvl4pPr>
            <a:lvl5pPr marL="6479540" indent="0">
              <a:buNone/>
              <a:defRPr sz="5670">
                <a:solidFill>
                  <a:schemeClr val="tx1">
                    <a:tint val="75000"/>
                  </a:schemeClr>
                </a:solidFill>
              </a:defRPr>
            </a:lvl5pPr>
            <a:lvl6pPr marL="8100060" indent="0">
              <a:buNone/>
              <a:defRPr sz="5670">
                <a:solidFill>
                  <a:schemeClr val="tx1">
                    <a:tint val="75000"/>
                  </a:schemeClr>
                </a:solidFill>
              </a:defRPr>
            </a:lvl6pPr>
            <a:lvl7pPr marL="9719945" indent="0">
              <a:buNone/>
              <a:defRPr sz="5670">
                <a:solidFill>
                  <a:schemeClr val="tx1">
                    <a:tint val="75000"/>
                  </a:schemeClr>
                </a:solidFill>
              </a:defRPr>
            </a:lvl7pPr>
            <a:lvl8pPr marL="11339830" indent="0">
              <a:buNone/>
              <a:defRPr sz="5670">
                <a:solidFill>
                  <a:schemeClr val="tx1">
                    <a:tint val="75000"/>
                  </a:schemeClr>
                </a:solidFill>
              </a:defRPr>
            </a:lvl8pPr>
            <a:lvl9pPr marL="12959715" indent="0">
              <a:buNone/>
              <a:defRPr sz="567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FD08AE-CAE2-451C-A5BA-2053911DE1A3}" type="datetimeFigureOut">
              <a:rPr lang="en-MY" smtClean="0"/>
              <a:t>21/12/2021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4446F8A-E117-4959-9A00-52B322A96A55}" type="slidenum">
              <a:rPr lang="en-MY" smtClean="0"/>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FD08AE-CAE2-451C-A5BA-2053911DE1A3}" type="datetimeFigureOut">
              <a:rPr lang="en-MY" smtClean="0"/>
              <a:t>21/12/2021</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4446F8A-E117-4959-9A00-52B322A96A55}" type="slidenum">
              <a:rPr lang="en-MY" smtClean="0"/>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5" b="1"/>
            </a:lvl1pPr>
            <a:lvl2pPr marL="1619885" indent="0">
              <a:buNone/>
              <a:defRPr sz="7085" b="1"/>
            </a:lvl2pPr>
            <a:lvl3pPr marL="3239770" indent="0">
              <a:buNone/>
              <a:defRPr sz="6380" b="1"/>
            </a:lvl3pPr>
            <a:lvl4pPr marL="4859655" indent="0">
              <a:buNone/>
              <a:defRPr sz="5670" b="1"/>
            </a:lvl4pPr>
            <a:lvl5pPr marL="6479540" indent="0">
              <a:buNone/>
              <a:defRPr sz="5670" b="1"/>
            </a:lvl5pPr>
            <a:lvl6pPr marL="8100060" indent="0">
              <a:buNone/>
              <a:defRPr sz="5670" b="1"/>
            </a:lvl6pPr>
            <a:lvl7pPr marL="9719945" indent="0">
              <a:buNone/>
              <a:defRPr sz="5670" b="1"/>
            </a:lvl7pPr>
            <a:lvl8pPr marL="11339830" indent="0">
              <a:buNone/>
              <a:defRPr sz="5670" b="1"/>
            </a:lvl8pPr>
            <a:lvl9pPr marL="12959715" indent="0">
              <a:buNone/>
              <a:defRPr sz="5670" b="1"/>
            </a:lvl9pPr>
          </a:lstStyle>
          <a:p>
            <a:pPr lvl="0"/>
            <a:r>
              <a:rPr lang="en-US"/>
              <a:t>Edit Master text styles</a:t>
            </a:r>
          </a:p>
        </p:txBody>
      </p:sp>
      <p:sp>
        <p:nvSpPr>
          <p:cNvPr id="4" name="Content Placeholder 3"/>
          <p:cNvSpPr>
            <a:spLocks noGrp="1"/>
          </p:cNvSpPr>
          <p:nvPr>
            <p:ph sz="half" idx="2"/>
          </p:nvPr>
        </p:nvSpPr>
        <p:spPr>
          <a:xfrm>
            <a:off x="2231675" y="15780233"/>
            <a:ext cx="13706415" cy="23210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5" b="1"/>
            </a:lvl1pPr>
            <a:lvl2pPr marL="1619885" indent="0">
              <a:buNone/>
              <a:defRPr sz="7085" b="1"/>
            </a:lvl2pPr>
            <a:lvl3pPr marL="3239770" indent="0">
              <a:buNone/>
              <a:defRPr sz="6380" b="1"/>
            </a:lvl3pPr>
            <a:lvl4pPr marL="4859655" indent="0">
              <a:buNone/>
              <a:defRPr sz="5670" b="1"/>
            </a:lvl4pPr>
            <a:lvl5pPr marL="6479540" indent="0">
              <a:buNone/>
              <a:defRPr sz="5670" b="1"/>
            </a:lvl5pPr>
            <a:lvl6pPr marL="8100060" indent="0">
              <a:buNone/>
              <a:defRPr sz="5670" b="1"/>
            </a:lvl6pPr>
            <a:lvl7pPr marL="9719945" indent="0">
              <a:buNone/>
              <a:defRPr sz="5670" b="1"/>
            </a:lvl7pPr>
            <a:lvl8pPr marL="11339830" indent="0">
              <a:buNone/>
              <a:defRPr sz="5670" b="1"/>
            </a:lvl8pPr>
            <a:lvl9pPr marL="12959715" indent="0">
              <a:buNone/>
              <a:defRPr sz="5670" b="1"/>
            </a:lvl9pPr>
          </a:lstStyle>
          <a:p>
            <a:pPr lvl="0"/>
            <a:r>
              <a:rPr lang="en-US"/>
              <a:t>Edit Master text styles</a:t>
            </a:r>
          </a:p>
        </p:txBody>
      </p:sp>
      <p:sp>
        <p:nvSpPr>
          <p:cNvPr id="6" name="Content Placeholder 5"/>
          <p:cNvSpPr>
            <a:spLocks noGrp="1"/>
          </p:cNvSpPr>
          <p:nvPr>
            <p:ph sz="quarter" idx="4"/>
          </p:nvPr>
        </p:nvSpPr>
        <p:spPr>
          <a:xfrm>
            <a:off x="16402142" y="15780233"/>
            <a:ext cx="13773917" cy="23210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FD08AE-CAE2-451C-A5BA-2053911DE1A3}" type="datetimeFigureOut">
              <a:rPr lang="en-MY" smtClean="0"/>
              <a:t>21/12/2021</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94446F8A-E117-4959-9A00-52B322A96A55}" type="slidenum">
              <a:rPr lang="en-MY" smtClean="0"/>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FD08AE-CAE2-451C-A5BA-2053911DE1A3}" type="datetimeFigureOut">
              <a:rPr lang="en-MY" smtClean="0"/>
              <a:t>21/12/2021</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94446F8A-E117-4959-9A00-52B322A96A55}" type="slidenum">
              <a:rPr lang="en-MY" smtClean="0"/>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D08AE-CAE2-451C-A5BA-2053911DE1A3}" type="datetimeFigureOut">
              <a:rPr lang="en-MY" smtClean="0"/>
              <a:t>21/12/2021</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94446F8A-E117-4959-9A00-52B322A96A55}" type="slidenum">
              <a:rPr lang="en-MY" smtClean="0"/>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40"/>
            </a:lvl1pPr>
          </a:lstStyle>
          <a:p>
            <a:r>
              <a:rPr lang="en-US"/>
              <a:t>Click to edit Master title style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40"/>
            </a:lvl1pPr>
            <a:lvl2pPr>
              <a:defRPr sz="9920"/>
            </a:lvl2pPr>
            <a:lvl3pPr>
              <a:defRPr sz="8505"/>
            </a:lvl3pPr>
            <a:lvl4pPr>
              <a:defRPr sz="7085"/>
            </a:lvl4pPr>
            <a:lvl5pPr>
              <a:defRPr sz="7085"/>
            </a:lvl5pPr>
            <a:lvl6pPr>
              <a:defRPr sz="7085"/>
            </a:lvl6pPr>
            <a:lvl7pPr>
              <a:defRPr sz="7085"/>
            </a:lvl7pPr>
            <a:lvl8pPr>
              <a:defRPr sz="7085"/>
            </a:lvl8pPr>
            <a:lvl9pPr>
              <a:defRPr sz="708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70"/>
            </a:lvl1pPr>
            <a:lvl2pPr marL="1619885" indent="0">
              <a:buNone/>
              <a:defRPr sz="4960"/>
            </a:lvl2pPr>
            <a:lvl3pPr marL="3239770" indent="0">
              <a:buNone/>
              <a:defRPr sz="4250"/>
            </a:lvl3pPr>
            <a:lvl4pPr marL="4859655" indent="0">
              <a:buNone/>
              <a:defRPr sz="3545"/>
            </a:lvl4pPr>
            <a:lvl5pPr marL="6479540" indent="0">
              <a:buNone/>
              <a:defRPr sz="3545"/>
            </a:lvl5pPr>
            <a:lvl6pPr marL="8100060" indent="0">
              <a:buNone/>
              <a:defRPr sz="3545"/>
            </a:lvl6pPr>
            <a:lvl7pPr marL="9719945" indent="0">
              <a:buNone/>
              <a:defRPr sz="3545"/>
            </a:lvl7pPr>
            <a:lvl8pPr marL="11339830" indent="0">
              <a:buNone/>
              <a:defRPr sz="3545"/>
            </a:lvl8pPr>
            <a:lvl9pPr marL="12959715" indent="0">
              <a:buNone/>
              <a:defRPr sz="3545"/>
            </a:lvl9pPr>
          </a:lstStyle>
          <a:p>
            <a:pPr lvl="0"/>
            <a:r>
              <a:rPr lang="en-US"/>
              <a:t>Edit Master text styles</a:t>
            </a:r>
          </a:p>
        </p:txBody>
      </p:sp>
      <p:sp>
        <p:nvSpPr>
          <p:cNvPr id="5" name="Date Placeholder 4"/>
          <p:cNvSpPr>
            <a:spLocks noGrp="1"/>
          </p:cNvSpPr>
          <p:nvPr>
            <p:ph type="dt" sz="half" idx="10"/>
          </p:nvPr>
        </p:nvSpPr>
        <p:spPr/>
        <p:txBody>
          <a:bodyPr/>
          <a:lstStyle/>
          <a:p>
            <a:fld id="{41FD08AE-CAE2-451C-A5BA-2053911DE1A3}" type="datetimeFigureOut">
              <a:rPr lang="en-MY" smtClean="0"/>
              <a:t>21/12/2021</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4446F8A-E117-4959-9A00-52B322A96A55}" type="slidenum">
              <a:rPr lang="en-MY" smtClean="0"/>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40"/>
            </a:lvl1pPr>
            <a:lvl2pPr marL="1619885" indent="0">
              <a:buNone/>
              <a:defRPr sz="9920"/>
            </a:lvl2pPr>
            <a:lvl3pPr marL="3239770" indent="0">
              <a:buNone/>
              <a:defRPr sz="8505"/>
            </a:lvl3pPr>
            <a:lvl4pPr marL="4859655" indent="0">
              <a:buNone/>
              <a:defRPr sz="7085"/>
            </a:lvl4pPr>
            <a:lvl5pPr marL="6479540" indent="0">
              <a:buNone/>
              <a:defRPr sz="7085"/>
            </a:lvl5pPr>
            <a:lvl6pPr marL="8100060" indent="0">
              <a:buNone/>
              <a:defRPr sz="7085"/>
            </a:lvl6pPr>
            <a:lvl7pPr marL="9719945" indent="0">
              <a:buNone/>
              <a:defRPr sz="7085"/>
            </a:lvl7pPr>
            <a:lvl8pPr marL="11339830" indent="0">
              <a:buNone/>
              <a:defRPr sz="7085"/>
            </a:lvl8pPr>
            <a:lvl9pPr marL="12959715" indent="0">
              <a:buNone/>
              <a:defRPr sz="7085"/>
            </a:lvl9pPr>
          </a:lstStyle>
          <a:p>
            <a:r>
              <a:rPr lang="en-US"/>
              <a:t>Click icon to add picture</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70"/>
            </a:lvl1pPr>
            <a:lvl2pPr marL="1619885" indent="0">
              <a:buNone/>
              <a:defRPr sz="4960"/>
            </a:lvl2pPr>
            <a:lvl3pPr marL="3239770" indent="0">
              <a:buNone/>
              <a:defRPr sz="4250"/>
            </a:lvl3pPr>
            <a:lvl4pPr marL="4859655" indent="0">
              <a:buNone/>
              <a:defRPr sz="3545"/>
            </a:lvl4pPr>
            <a:lvl5pPr marL="6479540" indent="0">
              <a:buNone/>
              <a:defRPr sz="3545"/>
            </a:lvl5pPr>
            <a:lvl6pPr marL="8100060" indent="0">
              <a:buNone/>
              <a:defRPr sz="3545"/>
            </a:lvl6pPr>
            <a:lvl7pPr marL="9719945" indent="0">
              <a:buNone/>
              <a:defRPr sz="3545"/>
            </a:lvl7pPr>
            <a:lvl8pPr marL="11339830" indent="0">
              <a:buNone/>
              <a:defRPr sz="3545"/>
            </a:lvl8pPr>
            <a:lvl9pPr marL="12959715" indent="0">
              <a:buNone/>
              <a:defRPr sz="3545"/>
            </a:lvl9pPr>
          </a:lstStyle>
          <a:p>
            <a:pPr lvl="0"/>
            <a:r>
              <a:rPr lang="en-US"/>
              <a:t>Edit Master text styles</a:t>
            </a:r>
          </a:p>
        </p:txBody>
      </p:sp>
      <p:sp>
        <p:nvSpPr>
          <p:cNvPr id="5" name="Date Placeholder 4"/>
          <p:cNvSpPr>
            <a:spLocks noGrp="1"/>
          </p:cNvSpPr>
          <p:nvPr>
            <p:ph type="dt" sz="half" idx="10"/>
          </p:nvPr>
        </p:nvSpPr>
        <p:spPr/>
        <p:txBody>
          <a:bodyPr/>
          <a:lstStyle/>
          <a:p>
            <a:fld id="{41FD08AE-CAE2-451C-A5BA-2053911DE1A3}" type="datetimeFigureOut">
              <a:rPr lang="en-MY" smtClean="0"/>
              <a:t>21/12/2021</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4446F8A-E117-4959-9A00-52B322A96A55}" type="slidenum">
              <a:rPr lang="en-MY" smtClean="0"/>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E4444"/>
            </a:gs>
            <a:gs pos="100000">
              <a:srgbClr val="832B2B"/>
            </a:gs>
          </a:gsLst>
          <a:lin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0">
                <a:solidFill>
                  <a:schemeClr val="tx1">
                    <a:tint val="75000"/>
                  </a:schemeClr>
                </a:solidFill>
              </a:defRPr>
            </a:lvl1pPr>
          </a:lstStyle>
          <a:p>
            <a:fld id="{41FD08AE-CAE2-451C-A5BA-2053911DE1A3}" type="datetimeFigureOut">
              <a:rPr lang="en-MY" smtClean="0"/>
              <a:t>21/12/2021</a:t>
            </a:fld>
            <a:endParaRPr lang="en-MY"/>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0">
                <a:solidFill>
                  <a:schemeClr val="tx1">
                    <a:tint val="75000"/>
                  </a:schemeClr>
                </a:solidFill>
              </a:defRPr>
            </a:lvl1pPr>
          </a:lstStyle>
          <a:p>
            <a:fld id="{94446F8A-E117-4959-9A00-52B322A96A55}" type="slidenum">
              <a:rPr lang="en-MY" smtClean="0"/>
              <a:t>‹#›</a:t>
            </a:fld>
            <a:endParaRPr lang="en-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239770"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10260" indent="-810260" algn="l" defTabSz="3239770" rtl="0" eaLnBrk="1" latinLnBrk="0" hangingPunct="1">
        <a:lnSpc>
          <a:spcPct val="90000"/>
        </a:lnSpc>
        <a:spcBef>
          <a:spcPts val="3545"/>
        </a:spcBef>
        <a:buFont typeface="Arial" panose="020B0604020202020204" pitchFamily="34" charset="0"/>
        <a:buChar char="•"/>
        <a:defRPr sz="9920" kern="1200">
          <a:solidFill>
            <a:schemeClr val="tx1"/>
          </a:solidFill>
          <a:latin typeface="+mn-lt"/>
          <a:ea typeface="+mn-ea"/>
          <a:cs typeface="+mn-cs"/>
        </a:defRPr>
      </a:lvl1pPr>
      <a:lvl2pPr marL="2430145" indent="-810260" algn="l" defTabSz="3239770" rtl="0" eaLnBrk="1" latinLnBrk="0" hangingPunct="1">
        <a:lnSpc>
          <a:spcPct val="90000"/>
        </a:lnSpc>
        <a:spcBef>
          <a:spcPts val="1770"/>
        </a:spcBef>
        <a:buFont typeface="Arial" panose="020B0604020202020204" pitchFamily="34" charset="0"/>
        <a:buChar char="•"/>
        <a:defRPr sz="8505" kern="1200">
          <a:solidFill>
            <a:schemeClr val="tx1"/>
          </a:solidFill>
          <a:latin typeface="+mn-lt"/>
          <a:ea typeface="+mn-ea"/>
          <a:cs typeface="+mn-cs"/>
        </a:defRPr>
      </a:lvl2pPr>
      <a:lvl3pPr marL="4050030" indent="-810260" algn="l" defTabSz="3239770" rtl="0" eaLnBrk="1" latinLnBrk="0" hangingPunct="1">
        <a:lnSpc>
          <a:spcPct val="90000"/>
        </a:lnSpc>
        <a:spcBef>
          <a:spcPts val="1770"/>
        </a:spcBef>
        <a:buFont typeface="Arial" panose="020B0604020202020204" pitchFamily="34" charset="0"/>
        <a:buChar char="•"/>
        <a:defRPr sz="7085" kern="1200">
          <a:solidFill>
            <a:schemeClr val="tx1"/>
          </a:solidFill>
          <a:latin typeface="+mn-lt"/>
          <a:ea typeface="+mn-ea"/>
          <a:cs typeface="+mn-cs"/>
        </a:defRPr>
      </a:lvl3pPr>
      <a:lvl4pPr marL="5669915"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4pPr>
      <a:lvl5pPr marL="7289800"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5pPr>
      <a:lvl6pPr marL="8909685"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6pPr>
      <a:lvl7pPr marL="10529570"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7pPr>
      <a:lvl8pPr marL="12149455"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8pPr>
      <a:lvl9pPr marL="13769340"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9pPr>
    </p:bodyStyle>
    <p:otherStyle>
      <a:defPPr>
        <a:defRPr lang="en-US"/>
      </a:defPPr>
      <a:lvl1pPr marL="0" algn="l" defTabSz="3239770" rtl="0" eaLnBrk="1" latinLnBrk="0" hangingPunct="1">
        <a:defRPr sz="6380" kern="1200">
          <a:solidFill>
            <a:schemeClr val="tx1"/>
          </a:solidFill>
          <a:latin typeface="+mn-lt"/>
          <a:ea typeface="+mn-ea"/>
          <a:cs typeface="+mn-cs"/>
        </a:defRPr>
      </a:lvl1pPr>
      <a:lvl2pPr marL="1619885" algn="l" defTabSz="3239770" rtl="0" eaLnBrk="1" latinLnBrk="0" hangingPunct="1">
        <a:defRPr sz="6380" kern="1200">
          <a:solidFill>
            <a:schemeClr val="tx1"/>
          </a:solidFill>
          <a:latin typeface="+mn-lt"/>
          <a:ea typeface="+mn-ea"/>
          <a:cs typeface="+mn-cs"/>
        </a:defRPr>
      </a:lvl2pPr>
      <a:lvl3pPr marL="3239770" algn="l" defTabSz="3239770" rtl="0" eaLnBrk="1" latinLnBrk="0" hangingPunct="1">
        <a:defRPr sz="6380" kern="1200">
          <a:solidFill>
            <a:schemeClr val="tx1"/>
          </a:solidFill>
          <a:latin typeface="+mn-lt"/>
          <a:ea typeface="+mn-ea"/>
          <a:cs typeface="+mn-cs"/>
        </a:defRPr>
      </a:lvl3pPr>
      <a:lvl4pPr marL="4859655" algn="l" defTabSz="3239770" rtl="0" eaLnBrk="1" latinLnBrk="0" hangingPunct="1">
        <a:defRPr sz="6380" kern="1200">
          <a:solidFill>
            <a:schemeClr val="tx1"/>
          </a:solidFill>
          <a:latin typeface="+mn-lt"/>
          <a:ea typeface="+mn-ea"/>
          <a:cs typeface="+mn-cs"/>
        </a:defRPr>
      </a:lvl4pPr>
      <a:lvl5pPr marL="6479540" algn="l" defTabSz="3239770" rtl="0" eaLnBrk="1" latinLnBrk="0" hangingPunct="1">
        <a:defRPr sz="6380" kern="1200">
          <a:solidFill>
            <a:schemeClr val="tx1"/>
          </a:solidFill>
          <a:latin typeface="+mn-lt"/>
          <a:ea typeface="+mn-ea"/>
          <a:cs typeface="+mn-cs"/>
        </a:defRPr>
      </a:lvl5pPr>
      <a:lvl6pPr marL="8100060" algn="l" defTabSz="3239770" rtl="0" eaLnBrk="1" latinLnBrk="0" hangingPunct="1">
        <a:defRPr sz="6380" kern="1200">
          <a:solidFill>
            <a:schemeClr val="tx1"/>
          </a:solidFill>
          <a:latin typeface="+mn-lt"/>
          <a:ea typeface="+mn-ea"/>
          <a:cs typeface="+mn-cs"/>
        </a:defRPr>
      </a:lvl6pPr>
      <a:lvl7pPr marL="9719945" algn="l" defTabSz="3239770" rtl="0" eaLnBrk="1" latinLnBrk="0" hangingPunct="1">
        <a:defRPr sz="6380" kern="1200">
          <a:solidFill>
            <a:schemeClr val="tx1"/>
          </a:solidFill>
          <a:latin typeface="+mn-lt"/>
          <a:ea typeface="+mn-ea"/>
          <a:cs typeface="+mn-cs"/>
        </a:defRPr>
      </a:lvl7pPr>
      <a:lvl8pPr marL="11339830" algn="l" defTabSz="3239770" rtl="0" eaLnBrk="1" latinLnBrk="0" hangingPunct="1">
        <a:defRPr sz="6380" kern="1200">
          <a:solidFill>
            <a:schemeClr val="tx1"/>
          </a:solidFill>
          <a:latin typeface="+mn-lt"/>
          <a:ea typeface="+mn-ea"/>
          <a:cs typeface="+mn-cs"/>
        </a:defRPr>
      </a:lvl8pPr>
      <a:lvl9pPr marL="12959715" algn="l" defTabSz="3239770" rtl="0" eaLnBrk="1" latinLnBrk="0" hangingPunct="1">
        <a:defRPr sz="6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31115" y="-133985"/>
            <a:ext cx="32337375" cy="43233975"/>
          </a:xfrm>
          <a:prstGeom prst="rect">
            <a:avLst/>
          </a:prstGeom>
          <a:gradFill>
            <a:gsLst>
              <a:gs pos="17000">
                <a:srgbClr val="007BD3"/>
              </a:gs>
              <a:gs pos="100000">
                <a:srgbClr val="0101BE">
                  <a:alpha val="60000"/>
                  <a:lumMod val="89000"/>
                </a:srgbClr>
              </a:gs>
            </a:gsLst>
            <a:lin ang="5400000" scaled="0"/>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Rectangle 6"/>
          <p:cNvSpPr/>
          <p:nvPr/>
        </p:nvSpPr>
        <p:spPr>
          <a:xfrm>
            <a:off x="386715" y="182245"/>
            <a:ext cx="31631255" cy="3885565"/>
          </a:xfrm>
          <a:prstGeom prst="rect">
            <a:avLst/>
          </a:prstGeom>
          <a:solidFill>
            <a:schemeClr val="accent1">
              <a:lumMod val="20000"/>
              <a:lumOff val="80000"/>
            </a:schemeClr>
          </a:solidFill>
          <a:ln w="12700" cmpd="sng">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lnSpc>
                <a:spcPct val="90000"/>
              </a:lnSpc>
            </a:pPr>
            <a:r>
              <a:rPr lang="en-MY" altLang="en-US" sz="6600" b="1" i="1">
                <a:solidFill>
                  <a:schemeClr val="accent1"/>
                </a:solidFill>
                <a:latin typeface="Constantia" panose="02030602050306030303" charset="0"/>
                <a:cs typeface="Constantia" panose="02030602050306030303" charset="0"/>
              </a:rPr>
              <a:t>P O C U S</a:t>
            </a:r>
            <a:endParaRPr lang="en-MY" altLang="en-US" sz="6600" b="1">
              <a:solidFill>
                <a:schemeClr val="accent1"/>
              </a:solidFill>
              <a:latin typeface="Constantia" panose="02030602050306030303" charset="0"/>
              <a:cs typeface="Constantia" panose="02030602050306030303" charset="0"/>
            </a:endParaRPr>
          </a:p>
          <a:p>
            <a:pPr algn="ctr">
              <a:lnSpc>
                <a:spcPct val="90000"/>
              </a:lnSpc>
            </a:pPr>
            <a:endParaRPr lang="en-MY" altLang="en-US" sz="6600" b="1">
              <a:solidFill>
                <a:schemeClr val="accent1"/>
              </a:solidFill>
              <a:latin typeface="Constantia" panose="02030602050306030303" charset="0"/>
              <a:cs typeface="Constantia" panose="02030602050306030303" charset="0"/>
            </a:endParaRPr>
          </a:p>
          <a:p>
            <a:pPr algn="ctr">
              <a:lnSpc>
                <a:spcPct val="90000"/>
              </a:lnSpc>
            </a:pPr>
            <a:endParaRPr lang="en-US" sz="5400" b="1">
              <a:solidFill>
                <a:schemeClr val="tx1"/>
              </a:solidFill>
              <a:latin typeface="Constantia" panose="02030602050306030303" charset="0"/>
              <a:cs typeface="Constantia" panose="02030602050306030303" charset="0"/>
            </a:endParaRPr>
          </a:p>
          <a:p>
            <a:pPr algn="ctr">
              <a:lnSpc>
                <a:spcPct val="120000"/>
              </a:lnSpc>
            </a:pPr>
            <a:r>
              <a:rPr lang="en-MY" altLang="en-US" sz="3200" b="1" baseline="30000">
                <a:solidFill>
                  <a:schemeClr val="tx1"/>
                </a:solidFill>
                <a:latin typeface="Constantia" panose="02030602050306030303" charset="0"/>
                <a:cs typeface="Constantia" panose="02030602050306030303" charset="0"/>
              </a:rPr>
              <a:t>1</a:t>
            </a:r>
            <a:r>
              <a:rPr lang="en-US" sz="3200" b="1">
                <a:solidFill>
                  <a:schemeClr val="tx1"/>
                </a:solidFill>
                <a:latin typeface="Constantia" panose="02030602050306030303" charset="0"/>
                <a:cs typeface="Constantia" panose="02030602050306030303" charset="0"/>
              </a:rPr>
              <a:t>Muhammad Khidir, </a:t>
            </a:r>
            <a:r>
              <a:rPr lang="en-MY" altLang="en-US" sz="3200" b="1" baseline="30000">
                <a:solidFill>
                  <a:schemeClr val="tx1"/>
                </a:solidFill>
                <a:latin typeface="Constantia" panose="02030602050306030303" charset="0"/>
                <a:cs typeface="Constantia" panose="02030602050306030303" charset="0"/>
              </a:rPr>
              <a:t>1</a:t>
            </a:r>
            <a:r>
              <a:rPr lang="en-MY" altLang="en-US" sz="3200" b="1">
                <a:solidFill>
                  <a:schemeClr val="tx1"/>
                </a:solidFill>
                <a:latin typeface="Constantia" panose="02030602050306030303" charset="0"/>
                <a:cs typeface="Constantia" panose="02030602050306030303" charset="0"/>
              </a:rPr>
              <a:t>M.Rishya</a:t>
            </a:r>
            <a:endParaRPr lang="en-US" sz="3200" b="1">
              <a:solidFill>
                <a:schemeClr val="tx1"/>
              </a:solidFill>
              <a:latin typeface="Constantia" panose="02030602050306030303" charset="0"/>
              <a:cs typeface="Constantia" panose="02030602050306030303" charset="0"/>
            </a:endParaRPr>
          </a:p>
          <a:p>
            <a:pPr algn="ctr">
              <a:lnSpc>
                <a:spcPct val="50000"/>
              </a:lnSpc>
            </a:pPr>
            <a:endParaRPr lang="en-US" sz="3200" b="1">
              <a:solidFill>
                <a:schemeClr val="tx1"/>
              </a:solidFill>
              <a:latin typeface="Constantia" panose="02030602050306030303" charset="0"/>
              <a:cs typeface="Constantia" panose="02030602050306030303" charset="0"/>
            </a:endParaRPr>
          </a:p>
          <a:p>
            <a:pPr algn="ctr">
              <a:lnSpc>
                <a:spcPct val="50000"/>
              </a:lnSpc>
            </a:pPr>
            <a:r>
              <a:rPr lang="en-MY" altLang="en-US" sz="3200" b="1" baseline="30000">
                <a:solidFill>
                  <a:schemeClr val="tx1"/>
                </a:solidFill>
                <a:latin typeface="Constantia" panose="02030602050306030303" charset="0"/>
                <a:cs typeface="Constantia" panose="02030602050306030303" charset="0"/>
              </a:rPr>
              <a:t>1</a:t>
            </a:r>
            <a:r>
              <a:rPr lang="en-US" sz="3200" b="1">
                <a:solidFill>
                  <a:schemeClr val="tx1"/>
                </a:solidFill>
                <a:latin typeface="Constantia" panose="02030602050306030303" charset="0"/>
                <a:cs typeface="Constantia" panose="02030602050306030303" charset="0"/>
              </a:rPr>
              <a:t>Emergency and Traumatology Department, </a:t>
            </a:r>
            <a:r>
              <a:rPr lang="en-MY" altLang="en-US" sz="3200" b="1">
                <a:solidFill>
                  <a:schemeClr val="tx1"/>
                </a:solidFill>
                <a:latin typeface="Constantia" panose="02030602050306030303" charset="0"/>
                <a:cs typeface="Constantia" panose="02030602050306030303" charset="0"/>
              </a:rPr>
              <a:t>Pusat Perubatan Universiti Malaya</a:t>
            </a:r>
            <a:endParaRPr lang="en-US" sz="2800" b="1">
              <a:solidFill>
                <a:schemeClr val="tx1"/>
              </a:solidFill>
              <a:latin typeface="Constantia" panose="02030602050306030303" charset="0"/>
              <a:cs typeface="Constantia" panose="02030602050306030303" charset="0"/>
            </a:endParaRPr>
          </a:p>
          <a:p>
            <a:pPr algn="ctr">
              <a:lnSpc>
                <a:spcPct val="60000"/>
              </a:lnSpc>
            </a:pPr>
            <a:endParaRPr lang="en-US" sz="2800" b="1">
              <a:solidFill>
                <a:schemeClr val="tx1"/>
              </a:solidFill>
              <a:latin typeface="Constantia" panose="02030602050306030303" charset="0"/>
              <a:cs typeface="Constantia" panose="02030602050306030303" charset="0"/>
            </a:endParaRPr>
          </a:p>
        </p:txBody>
      </p:sp>
      <p:sp>
        <p:nvSpPr>
          <p:cNvPr id="8" name="Rectangle 7"/>
          <p:cNvSpPr/>
          <p:nvPr/>
        </p:nvSpPr>
        <p:spPr>
          <a:xfrm>
            <a:off x="386715" y="4248150"/>
            <a:ext cx="31631255" cy="4216400"/>
          </a:xfrm>
          <a:prstGeom prst="rect">
            <a:avLst/>
          </a:prstGeom>
          <a:solidFill>
            <a:schemeClr val="accent1">
              <a:lumMod val="20000"/>
              <a:lumOff val="80000"/>
            </a:schemeClr>
          </a:solidFill>
          <a:ln w="12700" cmpd="sng">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l">
              <a:lnSpc>
                <a:spcPct val="80000"/>
              </a:lnSpc>
            </a:pPr>
            <a:endParaRPr lang="en-US" sz="3200" b="1">
              <a:solidFill>
                <a:schemeClr val="tx1"/>
              </a:solidFill>
              <a:latin typeface="Constantia" panose="02030602050306030303" charset="0"/>
              <a:cs typeface="Constantia" panose="02030602050306030303" charset="0"/>
            </a:endParaRPr>
          </a:p>
          <a:p>
            <a:pPr algn="l">
              <a:lnSpc>
                <a:spcPct val="80000"/>
              </a:lnSpc>
            </a:pPr>
            <a:endParaRPr lang="en-US" sz="3200" b="1">
              <a:solidFill>
                <a:schemeClr val="tx1"/>
              </a:solidFill>
              <a:latin typeface="Arial Black" panose="020B0A04020102020204" charset="0"/>
              <a:cs typeface="Arial Black" panose="020B0A04020102020204" charset="0"/>
            </a:endParaRPr>
          </a:p>
          <a:p>
            <a:pPr algn="ctr">
              <a:lnSpc>
                <a:spcPct val="100000"/>
              </a:lnSpc>
            </a:pPr>
            <a:r>
              <a:rPr lang="en-US" sz="3200">
                <a:solidFill>
                  <a:schemeClr val="tx1"/>
                </a:solidFill>
                <a:latin typeface="Arial Black" panose="020B0A04020102020204" charset="0"/>
                <a:cs typeface="Arial Black" panose="020B0A04020102020204" charset="0"/>
              </a:rPr>
              <a:t>The diagnosis of infective endocarditis (IE) in emegency department can be challenging as it may manifest non-specific signs and symptoms or in worst case manifested as IE-related complications such as stroke. Neurological manifestation of IE was commonly due to embolization of cardiac valvular vegetations that occluded the cerebral arteries. The diagnosis of IE required fulfilling modified Duke Criteria that included positive blood cultures and echocardioprahic findings of typical IE such as valvular vegetation, peri-annular abscess, new onset valvular regurgitations or prosthetic valve dehiscence. Currently, the usage of point-of-care echocardioraphy in emergency department was rapidly expanding and can assist in immediate diagnosis and treatment of IE.</a:t>
            </a:r>
            <a:endParaRPr lang="en-MY" altLang="en-US" sz="3200">
              <a:solidFill>
                <a:schemeClr val="tx1"/>
              </a:solidFill>
              <a:latin typeface="Arial Black" panose="020B0A04020102020204" charset="0"/>
              <a:cs typeface="Arial Black" panose="020B0A04020102020204" charset="0"/>
            </a:endParaRPr>
          </a:p>
        </p:txBody>
      </p:sp>
      <p:sp>
        <p:nvSpPr>
          <p:cNvPr id="16" name="Rectangle 15"/>
          <p:cNvSpPr/>
          <p:nvPr/>
        </p:nvSpPr>
        <p:spPr>
          <a:xfrm>
            <a:off x="13100685" y="4445635"/>
            <a:ext cx="6719570" cy="762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altLang="en-US" sz="4400" b="1">
                <a:latin typeface="Arial Black" panose="020B0A04020102020204" charset="0"/>
                <a:cs typeface="Arial Black" panose="020B0A04020102020204" charset="0"/>
              </a:rPr>
              <a:t>INTRODUCTION</a:t>
            </a:r>
          </a:p>
        </p:txBody>
      </p:sp>
      <p:sp>
        <p:nvSpPr>
          <p:cNvPr id="9" name="Rectangle 8"/>
          <p:cNvSpPr/>
          <p:nvPr/>
        </p:nvSpPr>
        <p:spPr>
          <a:xfrm>
            <a:off x="290830" y="8688070"/>
            <a:ext cx="16047720" cy="34110295"/>
          </a:xfrm>
          <a:prstGeom prst="rect">
            <a:avLst/>
          </a:prstGeom>
          <a:solidFill>
            <a:schemeClr val="accent1">
              <a:lumMod val="20000"/>
              <a:lumOff val="80000"/>
            </a:schemeClr>
          </a:solidFill>
          <a:ln w="12700" cmpd="sng">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r>
              <a:rPr lang="en-MY" altLang="en-US" sz="3200">
                <a:solidFill>
                  <a:schemeClr val="tx1"/>
                </a:solidFill>
                <a:latin typeface="Arial Black" panose="020B0A04020102020204" charset="0"/>
                <a:cs typeface="Arial Black" panose="020B0A04020102020204" charset="0"/>
              </a:rPr>
              <a:t>A 22-year-old Malay gentleman was sent to our emergency department by ambulance with a chief complaint of acute left sided weakness associated with slurring of speech and fever for one day. He had underlying end-stage renal disease as a result from traumatic ureteric stricture that required him lifelong dialysis. Currently, he was underwent haemodialysis via right internal jugular catheter while waiting for arterio-venous fistula operation. </a:t>
            </a:r>
          </a:p>
          <a:p>
            <a:pPr algn="l">
              <a:lnSpc>
                <a:spcPct val="100000"/>
              </a:lnSpc>
            </a:pPr>
            <a:endParaRPr lang="en-MY" altLang="en-US" sz="3200">
              <a:solidFill>
                <a:schemeClr val="tx1"/>
              </a:solidFill>
              <a:latin typeface="Arial Black" panose="020B0A04020102020204" charset="0"/>
              <a:cs typeface="Arial Black" panose="020B0A04020102020204" charset="0"/>
            </a:endParaRPr>
          </a:p>
          <a:p>
            <a:pPr algn="l">
              <a:lnSpc>
                <a:spcPct val="100000"/>
              </a:lnSpc>
            </a:pPr>
            <a:r>
              <a:rPr lang="en-MY" altLang="en-US" sz="3200">
                <a:solidFill>
                  <a:schemeClr val="tx1"/>
                </a:solidFill>
                <a:latin typeface="Arial Black" panose="020B0A04020102020204" charset="0"/>
                <a:cs typeface="Arial Black" panose="020B0A04020102020204" charset="0"/>
              </a:rPr>
              <a:t>On arrival, his vital signs showed a blood pressure of 134/92 mm Hg, pulse rate of 107 beats/min, respiratory rate of 24 breaths/min, body temperature of 39°C, and oxygen saturation of 95 % under 3L/min oxygen supplementation. Physical examinations revealed a grade 5/6 holosystolic murmur loudest at the apex that radiated to axilla with palpable thrills. Neurologic examinations demonstrated grade 0/5 of muscle power over both left upper limb and lower limb with a positive babinski sign, whereas tendon reflexes were brisk over left knee and ankle. Cranial nerve examination showed left homonymous hemianopia on bilateral visual fields with left upper motor neuron facial nerve palsy.</a:t>
            </a:r>
          </a:p>
          <a:p>
            <a:pPr algn="l">
              <a:lnSpc>
                <a:spcPct val="100000"/>
              </a:lnSpc>
            </a:pPr>
            <a:r>
              <a:rPr lang="en-MY" altLang="en-US" sz="3200">
                <a:solidFill>
                  <a:schemeClr val="tx1"/>
                </a:solidFill>
                <a:latin typeface="Arial Black" panose="020B0A04020102020204" charset="0"/>
                <a:cs typeface="Arial Black" panose="020B0A04020102020204" charset="0"/>
              </a:rPr>
              <a:t> </a:t>
            </a:r>
          </a:p>
          <a:p>
            <a:pPr algn="l">
              <a:lnSpc>
                <a:spcPct val="100000"/>
              </a:lnSpc>
            </a:pPr>
            <a:r>
              <a:rPr lang="en-MY" altLang="en-US" sz="3200">
                <a:solidFill>
                  <a:schemeClr val="tx1"/>
                </a:solidFill>
                <a:latin typeface="Arial Black" panose="020B0A04020102020204" charset="0"/>
                <a:cs typeface="Arial Black" panose="020B0A04020102020204" charset="0"/>
              </a:rPr>
              <a:t>His laboratory investigations demonstrated white cell counts of 18.2 x 103 /uL, haemoglobin of 6.5 g/dL, blood urea nitrogen (BUN) of 24.5 mmol/L and creatinine level was 1253 mmol/L. Initial electrocardiogram showed sinus rhythm with first degree AV nodal block and marked T wave inversion over anterior leads with left ventricular hypertrophy by using the Sokolow-Lyon criteria [Figure 1]. Computed tomography of the brain demonstrated hypodensity over right lentiform nucleus with minimal effacement of right sylvian fissure suggestive of acute infarct [Figure 2].</a:t>
            </a: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MY" altLang="en-US" sz="3200" b="1">
              <a:solidFill>
                <a:schemeClr val="tx1"/>
              </a:solidFill>
              <a:latin typeface="Arial Black" panose="020B0A04020102020204" charset="0"/>
              <a:cs typeface="Arial Black" panose="020B0A04020102020204" charset="0"/>
            </a:endParaRPr>
          </a:p>
        </p:txBody>
      </p:sp>
      <p:sp>
        <p:nvSpPr>
          <p:cNvPr id="10" name="Rectangle 9"/>
          <p:cNvSpPr/>
          <p:nvPr/>
        </p:nvSpPr>
        <p:spPr>
          <a:xfrm>
            <a:off x="16622395" y="8706485"/>
            <a:ext cx="15395575" cy="22251670"/>
          </a:xfrm>
          <a:prstGeom prst="rect">
            <a:avLst/>
          </a:prstGeom>
          <a:solidFill>
            <a:schemeClr val="accent1">
              <a:lumMod val="20000"/>
              <a:lumOff val="80000"/>
            </a:schemeClr>
          </a:solidFill>
          <a:ln w="12700" cmpd="sng">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l">
              <a:lnSpc>
                <a:spcPct val="80000"/>
              </a:lnSpc>
            </a:pPr>
            <a:endParaRPr lang="en-MY" altLang="en-US" sz="3200" b="1">
              <a:solidFill>
                <a:schemeClr val="tx1"/>
              </a:solidFill>
              <a:latin typeface="Arial Black" panose="020B0A04020102020204" charset="0"/>
              <a:cs typeface="Arial Black" panose="020B0A04020102020204" charset="0"/>
            </a:endParaRPr>
          </a:p>
        </p:txBody>
      </p:sp>
      <p:sp>
        <p:nvSpPr>
          <p:cNvPr id="11" name="Rectangle 10"/>
          <p:cNvSpPr/>
          <p:nvPr/>
        </p:nvSpPr>
        <p:spPr>
          <a:xfrm>
            <a:off x="4083685" y="8795385"/>
            <a:ext cx="8052435" cy="85725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altLang="en-US" sz="4400" b="1">
                <a:latin typeface="Arial Black" panose="020B0A04020102020204" charset="0"/>
                <a:cs typeface="Arial Black" panose="020B0A04020102020204" charset="0"/>
              </a:rPr>
              <a:t>CASE PRESENTATION</a:t>
            </a:r>
          </a:p>
        </p:txBody>
      </p:sp>
      <p:pic>
        <p:nvPicPr>
          <p:cNvPr id="13" name="Picture 12" descr="ecg"/>
          <p:cNvPicPr>
            <a:picLocks noChangeAspect="1"/>
          </p:cNvPicPr>
          <p:nvPr/>
        </p:nvPicPr>
        <p:blipFill>
          <a:blip r:embed="rId3"/>
          <a:stretch>
            <a:fillRect/>
          </a:stretch>
        </p:blipFill>
        <p:spPr>
          <a:xfrm>
            <a:off x="666115" y="23998555"/>
            <a:ext cx="7250430" cy="5073015"/>
          </a:xfrm>
          <a:prstGeom prst="rect">
            <a:avLst/>
          </a:prstGeom>
        </p:spPr>
      </p:pic>
      <p:pic>
        <p:nvPicPr>
          <p:cNvPr id="14" name="Picture 13" descr="ct brain 2"/>
          <p:cNvPicPr>
            <a:picLocks noChangeAspect="1"/>
          </p:cNvPicPr>
          <p:nvPr/>
        </p:nvPicPr>
        <p:blipFill>
          <a:blip r:embed="rId4"/>
          <a:stretch>
            <a:fillRect/>
          </a:stretch>
        </p:blipFill>
        <p:spPr>
          <a:xfrm>
            <a:off x="8455025" y="23998555"/>
            <a:ext cx="7380605" cy="5047615"/>
          </a:xfrm>
          <a:prstGeom prst="rect">
            <a:avLst/>
          </a:prstGeom>
        </p:spPr>
      </p:pic>
      <p:sp>
        <p:nvSpPr>
          <p:cNvPr id="25" name="Rounded Rectangle 24"/>
          <p:cNvSpPr/>
          <p:nvPr/>
        </p:nvSpPr>
        <p:spPr>
          <a:xfrm>
            <a:off x="666115" y="29059505"/>
            <a:ext cx="7251065" cy="9328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altLang="en-US" sz="2000">
                <a:solidFill>
                  <a:schemeClr val="tx1"/>
                </a:solidFill>
                <a:latin typeface="Arial Black" panose="020B0A04020102020204" charset="0"/>
              </a:rPr>
              <a:t>Figure 1: ECG demonstrates T wave inversion of anterior leads and left ventricular hypertrophy.</a:t>
            </a:r>
            <a:r>
              <a:rPr lang="en-US" sz="2000">
                <a:solidFill>
                  <a:schemeClr val="tx1"/>
                </a:solidFill>
                <a:latin typeface="Arial Black" panose="020B0A04020102020204" charset="0"/>
              </a:rPr>
              <a:t> </a:t>
            </a:r>
            <a:endParaRPr lang="en-MY" altLang="en-US" sz="2000">
              <a:solidFill>
                <a:schemeClr val="tx1"/>
              </a:solidFill>
              <a:latin typeface="Arial Black" panose="020B0A04020102020204" charset="0"/>
            </a:endParaRPr>
          </a:p>
        </p:txBody>
      </p:sp>
      <p:sp>
        <p:nvSpPr>
          <p:cNvPr id="15" name="Rounded Rectangle 14"/>
          <p:cNvSpPr/>
          <p:nvPr/>
        </p:nvSpPr>
        <p:spPr>
          <a:xfrm>
            <a:off x="8435975" y="29059505"/>
            <a:ext cx="7380605" cy="9328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altLang="en-US" sz="2000">
                <a:solidFill>
                  <a:schemeClr val="tx1"/>
                </a:solidFill>
                <a:latin typeface="Arial Black" panose="020B0A04020102020204" charset="0"/>
              </a:rPr>
              <a:t>Figure 2: Computed tomography of the brain demonstrates hypodensity over right lentiform nucleus.</a:t>
            </a:r>
            <a:r>
              <a:rPr lang="en-US" sz="2000">
                <a:solidFill>
                  <a:schemeClr val="tx1"/>
                </a:solidFill>
                <a:latin typeface="Arial Black" panose="020B0A04020102020204" charset="0"/>
              </a:rPr>
              <a:t> </a:t>
            </a:r>
            <a:endParaRPr lang="en-MY" altLang="en-US" sz="2000">
              <a:solidFill>
                <a:schemeClr val="tx1"/>
              </a:solidFill>
              <a:latin typeface="Arial Black" panose="020B0A04020102020204" charset="0"/>
            </a:endParaRPr>
          </a:p>
        </p:txBody>
      </p:sp>
      <p:pic>
        <p:nvPicPr>
          <p:cNvPr id="17" name="Picture 16" descr="echo 1"/>
          <p:cNvPicPr>
            <a:picLocks noChangeAspect="1"/>
          </p:cNvPicPr>
          <p:nvPr/>
        </p:nvPicPr>
        <p:blipFill>
          <a:blip r:embed="rId5"/>
          <a:stretch>
            <a:fillRect/>
          </a:stretch>
        </p:blipFill>
        <p:spPr>
          <a:xfrm>
            <a:off x="739140" y="32217995"/>
            <a:ext cx="4887595" cy="4561840"/>
          </a:xfrm>
          <a:prstGeom prst="rect">
            <a:avLst/>
          </a:prstGeom>
        </p:spPr>
      </p:pic>
      <p:pic>
        <p:nvPicPr>
          <p:cNvPr id="18" name="Picture 17" descr="echo 2"/>
          <p:cNvPicPr>
            <a:picLocks noChangeAspect="1"/>
          </p:cNvPicPr>
          <p:nvPr/>
        </p:nvPicPr>
        <p:blipFill>
          <a:blip r:embed="rId6"/>
          <a:stretch>
            <a:fillRect/>
          </a:stretch>
        </p:blipFill>
        <p:spPr>
          <a:xfrm>
            <a:off x="5866765" y="32218630"/>
            <a:ext cx="4862830" cy="4561205"/>
          </a:xfrm>
          <a:prstGeom prst="rect">
            <a:avLst/>
          </a:prstGeom>
        </p:spPr>
      </p:pic>
      <p:pic>
        <p:nvPicPr>
          <p:cNvPr id="19" name="Picture 18" descr="echo 3"/>
          <p:cNvPicPr>
            <a:picLocks noChangeAspect="1"/>
          </p:cNvPicPr>
          <p:nvPr/>
        </p:nvPicPr>
        <p:blipFill>
          <a:blip r:embed="rId7"/>
          <a:stretch>
            <a:fillRect/>
          </a:stretch>
        </p:blipFill>
        <p:spPr>
          <a:xfrm>
            <a:off x="11012170" y="32217995"/>
            <a:ext cx="4823460" cy="4560570"/>
          </a:xfrm>
          <a:prstGeom prst="rect">
            <a:avLst/>
          </a:prstGeom>
        </p:spPr>
      </p:pic>
      <p:sp>
        <p:nvSpPr>
          <p:cNvPr id="20" name="Rounded Rectangle 19"/>
          <p:cNvSpPr/>
          <p:nvPr/>
        </p:nvSpPr>
        <p:spPr>
          <a:xfrm>
            <a:off x="738505" y="37409120"/>
            <a:ext cx="15053945" cy="9328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altLang="en-US" sz="2000">
                <a:solidFill>
                  <a:schemeClr val="tx1"/>
                </a:solidFill>
                <a:latin typeface="Arial Black" panose="020B0A04020102020204" charset="0"/>
              </a:rPr>
              <a:t>Valvular vegetation seen in parasternal long axis view [Figure 3] and apical four chamber view [Figure 4] with severe mitral regurgitation on colour flow mode [Figure 5]</a:t>
            </a:r>
          </a:p>
        </p:txBody>
      </p:sp>
      <p:sp>
        <p:nvSpPr>
          <p:cNvPr id="21" name="Rectangle 20"/>
          <p:cNvSpPr/>
          <p:nvPr/>
        </p:nvSpPr>
        <p:spPr>
          <a:xfrm>
            <a:off x="738505" y="36894135"/>
            <a:ext cx="4888230" cy="432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altLang="en-US" sz="2000">
                <a:solidFill>
                  <a:schemeClr val="tx1"/>
                </a:solidFill>
                <a:latin typeface="Arial Black" panose="020B0A04020102020204" charset="0"/>
              </a:rPr>
              <a:t>Figure 3</a:t>
            </a:r>
          </a:p>
        </p:txBody>
      </p:sp>
      <p:sp>
        <p:nvSpPr>
          <p:cNvPr id="22" name="Rectangle 21"/>
          <p:cNvSpPr/>
          <p:nvPr/>
        </p:nvSpPr>
        <p:spPr>
          <a:xfrm>
            <a:off x="5866130" y="36894135"/>
            <a:ext cx="4863465" cy="432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altLang="en-US" sz="2000">
                <a:solidFill>
                  <a:schemeClr val="tx1"/>
                </a:solidFill>
                <a:latin typeface="Arial Black" panose="020B0A04020102020204" charset="0"/>
              </a:rPr>
              <a:t>Figure 4</a:t>
            </a:r>
          </a:p>
        </p:txBody>
      </p:sp>
      <p:sp>
        <p:nvSpPr>
          <p:cNvPr id="23" name="Rectangle 22"/>
          <p:cNvSpPr/>
          <p:nvPr/>
        </p:nvSpPr>
        <p:spPr>
          <a:xfrm>
            <a:off x="11012170" y="36894135"/>
            <a:ext cx="4823460" cy="432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altLang="en-US" sz="2000">
                <a:solidFill>
                  <a:schemeClr val="tx1"/>
                </a:solidFill>
                <a:latin typeface="Arial Black" panose="020B0A04020102020204" charset="0"/>
              </a:rPr>
              <a:t>Figure 5</a:t>
            </a:r>
          </a:p>
        </p:txBody>
      </p:sp>
      <p:sp>
        <p:nvSpPr>
          <p:cNvPr id="24" name="Text Box 23"/>
          <p:cNvSpPr txBox="1"/>
          <p:nvPr/>
        </p:nvSpPr>
        <p:spPr>
          <a:xfrm>
            <a:off x="615950" y="29992320"/>
            <a:ext cx="15817850" cy="2553335"/>
          </a:xfrm>
          <a:prstGeom prst="rect">
            <a:avLst/>
          </a:prstGeom>
          <a:noFill/>
        </p:spPr>
        <p:txBody>
          <a:bodyPr wrap="square" rtlCol="0">
            <a:spAutoFit/>
          </a:bodyPr>
          <a:lstStyle/>
          <a:p>
            <a:r>
              <a:rPr lang="en-MY" altLang="en-US" sz="3200">
                <a:latin typeface="Arial Black" panose="020B0A04020102020204" charset="0"/>
                <a:cs typeface="Arial Black" panose="020B0A04020102020204" charset="0"/>
                <a:sym typeface="+mn-ea"/>
              </a:rPr>
              <a:t>Bedside echocardiography revealed hypokinesia over anterior, septal and basal walls with severe mitral regurgitation and vegetation noted over anterior mitral valve leaflet measuring 1.7 to 2.0 cm</a:t>
            </a:r>
            <a:r>
              <a:rPr lang="en-MY" altLang="en-US" sz="3200" baseline="30000">
                <a:latin typeface="Arial Black" panose="020B0A04020102020204" charset="0"/>
                <a:cs typeface="Arial Black" panose="020B0A04020102020204" charset="0"/>
                <a:sym typeface="+mn-ea"/>
              </a:rPr>
              <a:t> 2 </a:t>
            </a:r>
            <a:r>
              <a:rPr lang="en-MY" altLang="en-US" sz="3200">
                <a:latin typeface="Arial Black" panose="020B0A04020102020204" charset="0"/>
                <a:cs typeface="Arial Black" panose="020B0A04020102020204" charset="0"/>
                <a:sym typeface="+mn-ea"/>
              </a:rPr>
              <a:t>[Figure 3,4,5]. His ejection fraction was 44 % and no intramural thrombus.</a:t>
            </a:r>
            <a:endParaRPr lang="en-MY" altLang="en-US" sz="3200">
              <a:solidFill>
                <a:schemeClr val="tx1"/>
              </a:solidFill>
              <a:latin typeface="Arial Black" panose="020B0A04020102020204" charset="0"/>
              <a:cs typeface="Arial Black" panose="020B0A04020102020204" charset="0"/>
            </a:endParaRPr>
          </a:p>
          <a:p>
            <a:endParaRPr lang="en-US" sz="3200"/>
          </a:p>
        </p:txBody>
      </p:sp>
      <p:sp>
        <p:nvSpPr>
          <p:cNvPr id="26" name="Text Box 25"/>
          <p:cNvSpPr txBox="1"/>
          <p:nvPr/>
        </p:nvSpPr>
        <p:spPr>
          <a:xfrm>
            <a:off x="574675" y="39403655"/>
            <a:ext cx="15345410" cy="1076325"/>
          </a:xfrm>
          <a:prstGeom prst="rect">
            <a:avLst/>
          </a:prstGeom>
          <a:noFill/>
        </p:spPr>
        <p:txBody>
          <a:bodyPr wrap="square" rtlCol="0">
            <a:spAutoFit/>
          </a:bodyPr>
          <a:lstStyle/>
          <a:p>
            <a:pPr algn="l">
              <a:lnSpc>
                <a:spcPct val="100000"/>
              </a:lnSpc>
            </a:pPr>
            <a:endParaRPr lang="en-MY" altLang="en-US" sz="3200" b="1">
              <a:solidFill>
                <a:schemeClr val="tx1"/>
              </a:solidFill>
              <a:latin typeface="Arial Black" panose="020B0A04020102020204" charset="0"/>
              <a:cs typeface="Arial Black" panose="020B0A04020102020204" charset="0"/>
            </a:endParaRPr>
          </a:p>
          <a:p>
            <a:pPr algn="l">
              <a:lnSpc>
                <a:spcPct val="100000"/>
              </a:lnSpc>
            </a:pPr>
            <a:endParaRPr lang="en-US" sz="3200"/>
          </a:p>
        </p:txBody>
      </p:sp>
      <p:sp>
        <p:nvSpPr>
          <p:cNvPr id="28" name="Text Box 27"/>
          <p:cNvSpPr txBox="1"/>
          <p:nvPr/>
        </p:nvSpPr>
        <p:spPr>
          <a:xfrm>
            <a:off x="468630" y="38332410"/>
            <a:ext cx="16047720" cy="5015865"/>
          </a:xfrm>
          <a:prstGeom prst="rect">
            <a:avLst/>
          </a:prstGeom>
          <a:noFill/>
        </p:spPr>
        <p:txBody>
          <a:bodyPr wrap="square" rtlCol="0">
            <a:spAutoFit/>
          </a:bodyPr>
          <a:lstStyle/>
          <a:p>
            <a:r>
              <a:rPr lang="en-MY" altLang="en-US" sz="3200">
                <a:latin typeface="Arial Black" panose="020B0A04020102020204" charset="0"/>
                <a:cs typeface="Arial Black" panose="020B0A04020102020204" charset="0"/>
                <a:sym typeface="+mn-ea"/>
              </a:rPr>
              <a:t>He was diagnosed with acute total anterior circulation infarct with possible etiology of embolization originated from valvular vegetations. Two of his blood cultures showed coagulase-negative Staphylococcus which were resistant to beta-lactamase groups, and only sensitive to Vancomycin. He was put on six weeks course of intravenous vancomycin. Prior to discharge, he regained neurological function in which, his muscle power increased from 0/5 to 4/5 and his speech showed improvement. He was referred to cardiologist outpatient for subsequent management of his IE.  </a:t>
            </a:r>
            <a:endParaRPr lang="en-US" sz="3200"/>
          </a:p>
          <a:p>
            <a:endParaRPr lang="en-US" sz="3200"/>
          </a:p>
        </p:txBody>
      </p:sp>
      <p:sp>
        <p:nvSpPr>
          <p:cNvPr id="29" name="Rectangle 28"/>
          <p:cNvSpPr/>
          <p:nvPr/>
        </p:nvSpPr>
        <p:spPr>
          <a:xfrm>
            <a:off x="20244435" y="8836660"/>
            <a:ext cx="8052435" cy="85725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altLang="en-US" sz="4400" b="1">
                <a:latin typeface="Arial Black" panose="020B0A04020102020204" charset="0"/>
                <a:cs typeface="Arial Black" panose="020B0A04020102020204" charset="0"/>
              </a:rPr>
              <a:t>DISCUSSION</a:t>
            </a:r>
          </a:p>
        </p:txBody>
      </p:sp>
      <p:sp>
        <p:nvSpPr>
          <p:cNvPr id="30" name="Text Box 29"/>
          <p:cNvSpPr txBox="1"/>
          <p:nvPr/>
        </p:nvSpPr>
        <p:spPr>
          <a:xfrm>
            <a:off x="16600170" y="9710420"/>
            <a:ext cx="15389860" cy="22251670"/>
          </a:xfrm>
          <a:prstGeom prst="rect">
            <a:avLst/>
          </a:prstGeom>
          <a:noFill/>
        </p:spPr>
        <p:txBody>
          <a:bodyPr wrap="square" rtlCol="0">
            <a:spAutoFit/>
          </a:bodyPr>
          <a:lstStyle/>
          <a:p>
            <a:pPr marL="457200" indent="-457200">
              <a:buFont typeface="Wingdings" panose="05000000000000000000" charset="0"/>
              <a:buChar char="q"/>
            </a:pPr>
            <a:r>
              <a:rPr lang="en-US" sz="3200">
                <a:latin typeface="Arial Black" panose="020B0A04020102020204" charset="0"/>
                <a:cs typeface="Arial Black" panose="020B0A04020102020204" charset="0"/>
              </a:rPr>
              <a:t>Cerebral embolism complicated up to 40 % of IE-related complications and was due to embolization of valvular vegetation that occluded cerebral arteries</a:t>
            </a:r>
            <a:r>
              <a:rPr lang="en-MY" altLang="en-US" sz="3200">
                <a:latin typeface="Arial Black" panose="020B0A04020102020204" charset="0"/>
                <a:cs typeface="Arial Black" panose="020B0A04020102020204" charset="0"/>
              </a:rPr>
              <a:t>.</a:t>
            </a:r>
          </a:p>
          <a:p>
            <a:pPr indent="0">
              <a:buFont typeface="Wingdings" panose="05000000000000000000" charset="0"/>
              <a:buNone/>
            </a:pPr>
            <a:endParaRPr lang="en-MY" altLang="en-US" sz="3200">
              <a:latin typeface="Arial Black" panose="020B0A04020102020204" charset="0"/>
              <a:cs typeface="Arial Black" panose="020B0A04020102020204" charset="0"/>
            </a:endParaRPr>
          </a:p>
          <a:p>
            <a:pPr marL="457200" indent="-457200">
              <a:buFont typeface="Wingdings" panose="05000000000000000000" charset="0"/>
              <a:buChar char="q"/>
            </a:pPr>
            <a:r>
              <a:rPr lang="en-MY" altLang="en-US" sz="3200">
                <a:latin typeface="Arial Black" panose="020B0A04020102020204" charset="0"/>
                <a:cs typeface="Arial Black" panose="020B0A04020102020204" charset="0"/>
              </a:rPr>
              <a:t>Central nervous system complications can be categorized into embolic brain infarction, transient ischaemic attacks, cerebral haemorrhage, meningitis, brain abscess, toxic encephalopathy and headache.</a:t>
            </a:r>
          </a:p>
          <a:p>
            <a:pPr indent="0">
              <a:buFont typeface="Wingdings" panose="05000000000000000000" charset="0"/>
              <a:buNone/>
            </a:pPr>
            <a:endParaRPr lang="en-MY" altLang="en-US" sz="3200">
              <a:latin typeface="Arial Black" panose="020B0A04020102020204" charset="0"/>
              <a:cs typeface="Arial Black" panose="020B0A04020102020204" charset="0"/>
            </a:endParaRPr>
          </a:p>
          <a:p>
            <a:pPr marL="457200" indent="-457200">
              <a:buFont typeface="Wingdings" panose="05000000000000000000" charset="0"/>
              <a:buChar char="q"/>
            </a:pPr>
            <a:r>
              <a:rPr lang="en-MY" altLang="en-US" sz="3200">
                <a:latin typeface="Arial Black" panose="020B0A04020102020204" charset="0"/>
                <a:cs typeface="Arial Black" panose="020B0A04020102020204" charset="0"/>
              </a:rPr>
              <a:t>Mortality rate was significantly higher in patients who developed neurological complications compared to patients without neurological manifestations (24 % versus 10 %).</a:t>
            </a:r>
          </a:p>
          <a:p>
            <a:pPr indent="0">
              <a:buFont typeface="Wingdings" panose="05000000000000000000" charset="0"/>
              <a:buNone/>
            </a:pPr>
            <a:endParaRPr lang="en-MY" altLang="en-US" sz="3200">
              <a:latin typeface="Arial Black" panose="020B0A04020102020204" charset="0"/>
              <a:cs typeface="Arial Black" panose="020B0A04020102020204" charset="0"/>
            </a:endParaRPr>
          </a:p>
          <a:p>
            <a:pPr marL="457200" indent="-457200">
              <a:buFont typeface="Wingdings" panose="05000000000000000000" charset="0"/>
              <a:buChar char="q"/>
            </a:pPr>
            <a:r>
              <a:rPr lang="en-MY" altLang="en-US" sz="3200">
                <a:latin typeface="Arial Black" panose="020B0A04020102020204" charset="0"/>
                <a:cs typeface="Arial Black" panose="020B0A04020102020204" charset="0"/>
              </a:rPr>
              <a:t>S. aureus was evident in 29 % of patients complicated with neurological complications and there was no other microbes showed significantly associated with neurological complications.</a:t>
            </a:r>
          </a:p>
          <a:p>
            <a:pPr indent="0">
              <a:buFont typeface="Wingdings" panose="05000000000000000000" charset="0"/>
              <a:buNone/>
            </a:pPr>
            <a:endParaRPr lang="en-MY" altLang="en-US" sz="3200">
              <a:latin typeface="Arial Black" panose="020B0A04020102020204" charset="0"/>
              <a:cs typeface="Arial Black" panose="020B0A04020102020204" charset="0"/>
            </a:endParaRPr>
          </a:p>
          <a:p>
            <a:pPr marL="457200" indent="-457200">
              <a:buFont typeface="Wingdings" panose="05000000000000000000" charset="0"/>
              <a:buChar char="q"/>
            </a:pPr>
            <a:r>
              <a:rPr lang="en-MY" altLang="en-US" sz="3200">
                <a:latin typeface="Arial Black" panose="020B0A04020102020204" charset="0"/>
                <a:cs typeface="Arial Black" panose="020B0A04020102020204" charset="0"/>
              </a:rPr>
              <a:t>The impact of diagnosis delays on clinical outcomes of IE patients, whereby late diagnosis of &gt;4 days was associated with significant embolic phenomena as compared to early diagnosis of &lt; 4 days (40 % versus 14 %).</a:t>
            </a:r>
          </a:p>
          <a:p>
            <a:pPr indent="0">
              <a:buFont typeface="Wingdings" panose="05000000000000000000" charset="0"/>
              <a:buNone/>
            </a:pPr>
            <a:endParaRPr lang="en-MY" altLang="en-US" sz="3200">
              <a:latin typeface="Arial Black" panose="020B0A04020102020204" charset="0"/>
              <a:cs typeface="Arial Black" panose="020B0A04020102020204" charset="0"/>
            </a:endParaRPr>
          </a:p>
          <a:p>
            <a:pPr marL="457200" indent="-457200">
              <a:buFont typeface="Wingdings" panose="05000000000000000000" charset="0"/>
              <a:buChar char="q"/>
            </a:pPr>
            <a:r>
              <a:rPr lang="en-MY" altLang="en-US" sz="3200">
                <a:latin typeface="Arial Black" panose="020B0A04020102020204" charset="0"/>
                <a:cs typeface="Arial Black" panose="020B0A04020102020204" charset="0"/>
              </a:rPr>
              <a:t>The higher proportion of patients required valve surgery in patients who underwent late echocardiography (73 % vs 56 %).</a:t>
            </a:r>
          </a:p>
          <a:p>
            <a:pPr indent="0">
              <a:buFont typeface="Wingdings" panose="05000000000000000000" charset="0"/>
              <a:buNone/>
            </a:pPr>
            <a:endParaRPr lang="en-MY" altLang="en-US" sz="3200">
              <a:latin typeface="Arial Black" panose="020B0A04020102020204" charset="0"/>
              <a:cs typeface="Arial Black" panose="020B0A04020102020204" charset="0"/>
            </a:endParaRPr>
          </a:p>
          <a:p>
            <a:pPr marL="457200" indent="-457200">
              <a:buFont typeface="Wingdings" panose="05000000000000000000" charset="0"/>
              <a:buChar char="q"/>
            </a:pPr>
            <a:r>
              <a:rPr lang="en-MY" altLang="en-US" sz="3200">
                <a:latin typeface="Arial Black" panose="020B0A04020102020204" charset="0"/>
                <a:cs typeface="Arial Black" panose="020B0A04020102020204" charset="0"/>
              </a:rPr>
              <a:t>Transthoracic echocardiography (TTE) was cheap, rapid, non-invasive and readily accessible in most acute care settings compared to transesophageal echocardiography (TOE).</a:t>
            </a:r>
          </a:p>
          <a:p>
            <a:pPr marL="457200" indent="-457200">
              <a:buFont typeface="Wingdings" panose="05000000000000000000" charset="0"/>
              <a:buChar char="q"/>
            </a:pPr>
            <a:endParaRPr lang="en-MY" altLang="en-US" sz="3200">
              <a:latin typeface="Arial Black" panose="020B0A04020102020204" charset="0"/>
              <a:cs typeface="Arial Black" panose="020B0A04020102020204" charset="0"/>
            </a:endParaRPr>
          </a:p>
          <a:p>
            <a:pPr marL="457200" indent="-457200">
              <a:buFont typeface="Wingdings" panose="05000000000000000000" charset="0"/>
              <a:buChar char="q"/>
            </a:pPr>
            <a:endParaRPr lang="en-MY" altLang="en-US" sz="3200">
              <a:latin typeface="Arial Black" panose="020B0A04020102020204" charset="0"/>
              <a:cs typeface="Arial Black" panose="020B0A04020102020204" charset="0"/>
            </a:endParaRPr>
          </a:p>
          <a:p>
            <a:pPr marL="457200" indent="-457200">
              <a:buFont typeface="Wingdings" panose="05000000000000000000" charset="0"/>
              <a:buChar char="q"/>
            </a:pPr>
            <a:endParaRPr lang="en-MY" altLang="en-US" sz="3200">
              <a:latin typeface="Arial Black" panose="020B0A04020102020204" charset="0"/>
              <a:cs typeface="Arial Black" panose="020B0A04020102020204" charset="0"/>
            </a:endParaRPr>
          </a:p>
          <a:p>
            <a:pPr marL="457200" indent="-457200">
              <a:buFont typeface="Wingdings" panose="05000000000000000000" charset="0"/>
              <a:buChar char="q"/>
            </a:pPr>
            <a:endParaRPr lang="en-MY" altLang="en-US" sz="3200">
              <a:latin typeface="Arial Black" panose="020B0A04020102020204" charset="0"/>
              <a:cs typeface="Arial Black" panose="020B0A04020102020204" charset="0"/>
            </a:endParaRPr>
          </a:p>
          <a:p>
            <a:pPr marL="457200" indent="-457200">
              <a:buFont typeface="Wingdings" panose="05000000000000000000" charset="0"/>
              <a:buChar char="q"/>
            </a:pPr>
            <a:endParaRPr lang="en-MY" altLang="en-US" sz="3200">
              <a:latin typeface="Arial Black" panose="020B0A04020102020204" charset="0"/>
              <a:cs typeface="Arial Black" panose="020B0A04020102020204" charset="0"/>
            </a:endParaRPr>
          </a:p>
          <a:p>
            <a:pPr marL="457200" indent="-457200">
              <a:buFont typeface="Wingdings" panose="05000000000000000000" charset="0"/>
              <a:buChar char="q"/>
            </a:pPr>
            <a:endParaRPr lang="en-MY" altLang="en-US" sz="3200">
              <a:latin typeface="Arial Black" panose="020B0A04020102020204" charset="0"/>
              <a:cs typeface="Arial Black" panose="020B0A04020102020204" charset="0"/>
            </a:endParaRPr>
          </a:p>
          <a:p>
            <a:pPr marL="457200" indent="-457200">
              <a:buFont typeface="Wingdings" panose="05000000000000000000" charset="0"/>
              <a:buChar char="q"/>
            </a:pPr>
            <a:endParaRPr lang="en-MY" altLang="en-US" sz="3200">
              <a:latin typeface="Arial Black" panose="020B0A04020102020204" charset="0"/>
              <a:cs typeface="Arial Black" panose="020B0A04020102020204" charset="0"/>
            </a:endParaRPr>
          </a:p>
          <a:p>
            <a:pPr marL="457200" indent="-457200">
              <a:buFont typeface="Wingdings" panose="05000000000000000000" charset="0"/>
              <a:buChar char="q"/>
            </a:pPr>
            <a:endParaRPr lang="en-MY" altLang="en-US" sz="3200">
              <a:latin typeface="Arial Black" panose="020B0A04020102020204" charset="0"/>
              <a:cs typeface="Arial Black" panose="020B0A04020102020204" charset="0"/>
            </a:endParaRPr>
          </a:p>
          <a:p>
            <a:pPr indent="0">
              <a:buFont typeface="Wingdings" panose="05000000000000000000" charset="0"/>
              <a:buNone/>
            </a:pPr>
            <a:endParaRPr lang="en-MY" altLang="en-US" sz="3200">
              <a:latin typeface="Arial Black" panose="020B0A04020102020204" charset="0"/>
              <a:cs typeface="Arial Black" panose="020B0A04020102020204" charset="0"/>
            </a:endParaRPr>
          </a:p>
          <a:p>
            <a:pPr marL="457200" indent="-457200">
              <a:buFont typeface="Wingdings" panose="05000000000000000000" charset="0"/>
              <a:buChar char="q"/>
            </a:pPr>
            <a:r>
              <a:rPr lang="en-MY" altLang="en-US" sz="3200">
                <a:latin typeface="Arial Black" panose="020B0A04020102020204" charset="0"/>
                <a:cs typeface="Arial Black" panose="020B0A04020102020204" charset="0"/>
              </a:rPr>
              <a:t>About 59 % of IE cases can be detected initially by using TTE.</a:t>
            </a:r>
          </a:p>
          <a:p>
            <a:pPr marL="457200" indent="-457200">
              <a:buFont typeface="Wingdings" panose="05000000000000000000" charset="0"/>
              <a:buChar char="q"/>
            </a:pPr>
            <a:endParaRPr lang="en-MY" altLang="en-US" sz="3200">
              <a:latin typeface="Arial Black" panose="020B0A04020102020204" charset="0"/>
              <a:cs typeface="Arial Black" panose="020B0A04020102020204" charset="0"/>
            </a:endParaRPr>
          </a:p>
          <a:p>
            <a:pPr marL="457200" indent="-457200">
              <a:buFont typeface="Wingdings" panose="05000000000000000000" charset="0"/>
              <a:buChar char="q"/>
            </a:pPr>
            <a:r>
              <a:rPr lang="en-MY" altLang="en-US" sz="3200">
                <a:latin typeface="Arial Black" panose="020B0A04020102020204" charset="0"/>
                <a:cs typeface="Arial Black" panose="020B0A04020102020204" charset="0"/>
              </a:rPr>
              <a:t>The European Society of Cardiology (ESC) guidelines of IE recommended TTE should be performed first for suspected IE cases, followed by TEE for cases with uncertainty or unconfirmed results but with a high clinical suspicion.</a:t>
            </a:r>
            <a:endParaRPr lang="en-MY" altLang="en-US" sz="3200" b="1">
              <a:latin typeface="Arial Black" panose="020B0A04020102020204" charset="0"/>
              <a:cs typeface="Arial Black" panose="020B0A04020102020204" charset="0"/>
            </a:endParaRPr>
          </a:p>
          <a:p>
            <a:pPr marL="457200" indent="-457200">
              <a:buFont typeface="Wingdings" panose="05000000000000000000" charset="0"/>
              <a:buChar char="q"/>
            </a:pPr>
            <a:endParaRPr lang="en-MY" altLang="en-US" sz="3200" b="1">
              <a:latin typeface="Arial Black" panose="020B0A04020102020204" charset="0"/>
              <a:cs typeface="Arial Black" panose="020B0A04020102020204" charset="0"/>
            </a:endParaRPr>
          </a:p>
          <a:p>
            <a:pPr marL="457200" indent="-457200">
              <a:buFont typeface="Wingdings" panose="05000000000000000000" charset="0"/>
              <a:buChar char="q"/>
            </a:pPr>
            <a:endParaRPr lang="en-MY" altLang="en-US" sz="3200" b="1">
              <a:latin typeface="Arial Black" panose="020B0A04020102020204" charset="0"/>
              <a:cs typeface="Arial Black" panose="020B0A04020102020204" charset="0"/>
            </a:endParaRPr>
          </a:p>
        </p:txBody>
      </p:sp>
      <p:graphicFrame>
        <p:nvGraphicFramePr>
          <p:cNvPr id="31" name="Table 30"/>
          <p:cNvGraphicFramePr/>
          <p:nvPr/>
        </p:nvGraphicFramePr>
        <p:xfrm>
          <a:off x="17933670" y="23597870"/>
          <a:ext cx="11753850" cy="3080385"/>
        </p:xfrm>
        <a:graphic>
          <a:graphicData uri="http://schemas.openxmlformats.org/drawingml/2006/table">
            <a:tbl>
              <a:tblPr firstRow="1" bandRow="1">
                <a:tableStyleId>{5C22544A-7EE6-4342-B048-85BDC9FD1C3A}</a:tableStyleId>
              </a:tblPr>
              <a:tblGrid>
                <a:gridCol w="4269105">
                  <a:extLst>
                    <a:ext uri="{9D8B030D-6E8A-4147-A177-3AD203B41FA5}">
                      <a16:colId xmlns:a16="http://schemas.microsoft.com/office/drawing/2014/main" val="20000"/>
                    </a:ext>
                  </a:extLst>
                </a:gridCol>
                <a:gridCol w="3867150">
                  <a:extLst>
                    <a:ext uri="{9D8B030D-6E8A-4147-A177-3AD203B41FA5}">
                      <a16:colId xmlns:a16="http://schemas.microsoft.com/office/drawing/2014/main" val="20001"/>
                    </a:ext>
                  </a:extLst>
                </a:gridCol>
                <a:gridCol w="3617595">
                  <a:extLst>
                    <a:ext uri="{9D8B030D-6E8A-4147-A177-3AD203B41FA5}">
                      <a16:colId xmlns:a16="http://schemas.microsoft.com/office/drawing/2014/main" val="20002"/>
                    </a:ext>
                  </a:extLst>
                </a:gridCol>
              </a:tblGrid>
              <a:tr h="946785">
                <a:tc>
                  <a:txBody>
                    <a:bodyPr/>
                    <a:lstStyle/>
                    <a:p>
                      <a:pPr>
                        <a:buNone/>
                      </a:pPr>
                      <a:endParaRPr lang="en-US" sz="3200">
                        <a:latin typeface="Arial Black" panose="020B0A04020102020204" charset="0"/>
                        <a:cs typeface="Arial Black" panose="020B0A04020102020204" charset="0"/>
                      </a:endParaRPr>
                    </a:p>
                  </a:txBody>
                  <a:tcPr/>
                </a:tc>
                <a:tc>
                  <a:txBody>
                    <a:bodyPr/>
                    <a:lstStyle/>
                    <a:p>
                      <a:pPr algn="ctr">
                        <a:buNone/>
                      </a:pPr>
                      <a:r>
                        <a:rPr lang="en-MY" altLang="en-US" sz="3200">
                          <a:latin typeface="Arial Black" panose="020B0A04020102020204" charset="0"/>
                          <a:cs typeface="Arial Black" panose="020B0A04020102020204" charset="0"/>
                        </a:rPr>
                        <a:t>Sensitivity</a:t>
                      </a:r>
                    </a:p>
                  </a:txBody>
                  <a:tcPr anchor="ctr"/>
                </a:tc>
                <a:tc>
                  <a:txBody>
                    <a:bodyPr/>
                    <a:lstStyle/>
                    <a:p>
                      <a:pPr algn="ctr">
                        <a:buNone/>
                      </a:pPr>
                      <a:r>
                        <a:rPr lang="en-MY" altLang="en-US" sz="3200">
                          <a:latin typeface="Arial Black" panose="020B0A04020102020204" charset="0"/>
                          <a:cs typeface="Arial Black" panose="020B0A04020102020204" charset="0"/>
                        </a:rPr>
                        <a:t>Specificity</a:t>
                      </a:r>
                    </a:p>
                  </a:txBody>
                  <a:tcPr anchor="ctr"/>
                </a:tc>
                <a:extLst>
                  <a:ext uri="{0D108BD9-81ED-4DB2-BD59-A6C34878D82A}">
                    <a16:rowId xmlns:a16="http://schemas.microsoft.com/office/drawing/2014/main" val="10000"/>
                  </a:ext>
                </a:extLst>
              </a:tr>
              <a:tr h="1066800">
                <a:tc>
                  <a:txBody>
                    <a:bodyPr/>
                    <a:lstStyle/>
                    <a:p>
                      <a:pPr>
                        <a:buNone/>
                      </a:pPr>
                      <a:r>
                        <a:rPr lang="en-MY" altLang="en-US" sz="3200" b="0">
                          <a:latin typeface="Arial Black" panose="020B0A04020102020204" charset="0"/>
                          <a:cs typeface="Arial Black" panose="020B0A04020102020204" charset="0"/>
                        </a:rPr>
                        <a:t>Transthoracic Echo.</a:t>
                      </a:r>
                    </a:p>
                  </a:txBody>
                  <a:tcPr/>
                </a:tc>
                <a:tc>
                  <a:txBody>
                    <a:bodyPr/>
                    <a:lstStyle/>
                    <a:p>
                      <a:pPr algn="ctr">
                        <a:buNone/>
                      </a:pPr>
                      <a:r>
                        <a:rPr lang="en-MY" altLang="en-US" sz="3200" b="0">
                          <a:latin typeface="Arial Black" panose="020B0A04020102020204" charset="0"/>
                          <a:cs typeface="Arial Black" panose="020B0A04020102020204" charset="0"/>
                        </a:rPr>
                        <a:t>65%</a:t>
                      </a:r>
                    </a:p>
                  </a:txBody>
                  <a:tcPr anchor="ctr"/>
                </a:tc>
                <a:tc>
                  <a:txBody>
                    <a:bodyPr/>
                    <a:lstStyle/>
                    <a:p>
                      <a:pPr algn="ctr">
                        <a:buNone/>
                      </a:pPr>
                      <a:r>
                        <a:rPr lang="en-MY" altLang="en-US" sz="3200" b="0">
                          <a:latin typeface="Arial Black" panose="020B0A04020102020204" charset="0"/>
                          <a:cs typeface="Arial Black" panose="020B0A04020102020204" charset="0"/>
                        </a:rPr>
                        <a:t>96%</a:t>
                      </a:r>
                    </a:p>
                  </a:txBody>
                  <a:tcPr anchor="ctr"/>
                </a:tc>
                <a:extLst>
                  <a:ext uri="{0D108BD9-81ED-4DB2-BD59-A6C34878D82A}">
                    <a16:rowId xmlns:a16="http://schemas.microsoft.com/office/drawing/2014/main" val="10001"/>
                  </a:ext>
                </a:extLst>
              </a:tr>
              <a:tr h="1066800">
                <a:tc>
                  <a:txBody>
                    <a:bodyPr/>
                    <a:lstStyle/>
                    <a:p>
                      <a:pPr>
                        <a:buNone/>
                      </a:pPr>
                      <a:r>
                        <a:rPr lang="en-MY" altLang="en-US" sz="3200" b="0">
                          <a:latin typeface="Arial Black" panose="020B0A04020102020204" charset="0"/>
                          <a:cs typeface="Arial Black" panose="020B0A04020102020204" charset="0"/>
                        </a:rPr>
                        <a:t>Transesophageal Echo.</a:t>
                      </a:r>
                    </a:p>
                  </a:txBody>
                  <a:tcPr/>
                </a:tc>
                <a:tc>
                  <a:txBody>
                    <a:bodyPr/>
                    <a:lstStyle/>
                    <a:p>
                      <a:pPr algn="ctr">
                        <a:buNone/>
                      </a:pPr>
                      <a:r>
                        <a:rPr lang="en-MY" altLang="en-US" sz="3200" b="0">
                          <a:latin typeface="Arial Black" panose="020B0A04020102020204" charset="0"/>
                          <a:cs typeface="Arial Black" panose="020B0A04020102020204" charset="0"/>
                        </a:rPr>
                        <a:t>95%</a:t>
                      </a:r>
                    </a:p>
                  </a:txBody>
                  <a:tcPr anchor="ctr"/>
                </a:tc>
                <a:tc>
                  <a:txBody>
                    <a:bodyPr/>
                    <a:lstStyle/>
                    <a:p>
                      <a:pPr algn="ctr">
                        <a:buNone/>
                      </a:pPr>
                      <a:r>
                        <a:rPr lang="en-MY" altLang="en-US" sz="3200" b="0">
                          <a:latin typeface="Arial Black" panose="020B0A04020102020204" charset="0"/>
                          <a:cs typeface="Arial Black" panose="020B0A04020102020204" charset="0"/>
                        </a:rPr>
                        <a:t>95%</a:t>
                      </a:r>
                    </a:p>
                  </a:txBody>
                  <a:tcPr anchor="ctr"/>
                </a:tc>
                <a:extLst>
                  <a:ext uri="{0D108BD9-81ED-4DB2-BD59-A6C34878D82A}">
                    <a16:rowId xmlns:a16="http://schemas.microsoft.com/office/drawing/2014/main" val="10002"/>
                  </a:ext>
                </a:extLst>
              </a:tr>
            </a:tbl>
          </a:graphicData>
        </a:graphic>
      </p:graphicFrame>
      <p:sp>
        <p:nvSpPr>
          <p:cNvPr id="33" name="Rectangle 32"/>
          <p:cNvSpPr/>
          <p:nvPr/>
        </p:nvSpPr>
        <p:spPr>
          <a:xfrm>
            <a:off x="16643985" y="31200090"/>
            <a:ext cx="15395575" cy="4573905"/>
          </a:xfrm>
          <a:prstGeom prst="rect">
            <a:avLst/>
          </a:prstGeom>
          <a:solidFill>
            <a:schemeClr val="accent1">
              <a:lumMod val="20000"/>
              <a:lumOff val="80000"/>
            </a:schemeClr>
          </a:solidFill>
          <a:ln w="12700" cmpd="sng">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l">
              <a:lnSpc>
                <a:spcPct val="80000"/>
              </a:lnSpc>
            </a:pPr>
            <a:endParaRPr lang="en-MY" altLang="en-US" sz="3200" b="1">
              <a:solidFill>
                <a:schemeClr val="tx1"/>
              </a:solidFill>
              <a:latin typeface="Arial Black" panose="020B0A04020102020204" charset="0"/>
              <a:cs typeface="Arial Black" panose="020B0A04020102020204" charset="0"/>
            </a:endParaRPr>
          </a:p>
        </p:txBody>
      </p:sp>
      <p:sp>
        <p:nvSpPr>
          <p:cNvPr id="34" name="Rectangle 33"/>
          <p:cNvSpPr/>
          <p:nvPr/>
        </p:nvSpPr>
        <p:spPr>
          <a:xfrm>
            <a:off x="20244435" y="31424245"/>
            <a:ext cx="8052435" cy="85725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altLang="en-US" sz="4400" b="1">
                <a:latin typeface="Arial Black" panose="020B0A04020102020204" charset="0"/>
                <a:cs typeface="Arial Black" panose="020B0A04020102020204" charset="0"/>
              </a:rPr>
              <a:t>CONCLUSION</a:t>
            </a:r>
          </a:p>
        </p:txBody>
      </p:sp>
      <p:sp>
        <p:nvSpPr>
          <p:cNvPr id="35" name="Text Box 34"/>
          <p:cNvSpPr txBox="1"/>
          <p:nvPr/>
        </p:nvSpPr>
        <p:spPr>
          <a:xfrm>
            <a:off x="16739235" y="32429450"/>
            <a:ext cx="15303500" cy="3046095"/>
          </a:xfrm>
          <a:prstGeom prst="rect">
            <a:avLst/>
          </a:prstGeom>
          <a:noFill/>
        </p:spPr>
        <p:txBody>
          <a:bodyPr wrap="square" rtlCol="0">
            <a:spAutoFit/>
          </a:bodyPr>
          <a:lstStyle/>
          <a:p>
            <a:r>
              <a:rPr lang="en-US" sz="3200">
                <a:latin typeface="Arial Black" panose="020B0A04020102020204" charset="0"/>
                <a:cs typeface="Arial Black" panose="020B0A04020102020204" charset="0"/>
              </a:rPr>
              <a:t>Clinician should be aware of varied presentations of infective endocarditis, and reliance on echocardiographic findings and positive cultures as major criteria, making the diagnosis in emergency department extremely difficult. However, the accessibility of focused echocardiography can expedite the diagnosis and management of IE by emergency physician.</a:t>
            </a:r>
          </a:p>
        </p:txBody>
      </p:sp>
      <p:sp>
        <p:nvSpPr>
          <p:cNvPr id="36" name="Rectangle 35"/>
          <p:cNvSpPr/>
          <p:nvPr/>
        </p:nvSpPr>
        <p:spPr>
          <a:xfrm>
            <a:off x="16600170" y="36112450"/>
            <a:ext cx="15395575" cy="6686550"/>
          </a:xfrm>
          <a:prstGeom prst="rect">
            <a:avLst/>
          </a:prstGeom>
          <a:solidFill>
            <a:schemeClr val="accent1">
              <a:lumMod val="20000"/>
              <a:lumOff val="80000"/>
            </a:schemeClr>
          </a:solidFill>
          <a:ln w="12700" cmpd="sng">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l">
              <a:lnSpc>
                <a:spcPct val="80000"/>
              </a:lnSpc>
            </a:pPr>
            <a:endParaRPr lang="en-MY" altLang="en-US" sz="2400" b="1">
              <a:solidFill>
                <a:schemeClr val="tx1"/>
              </a:solidFill>
              <a:latin typeface="Arial Black" panose="020B0A04020102020204" charset="0"/>
              <a:cs typeface="Arial Black" panose="020B0A04020102020204" charset="0"/>
            </a:endParaRPr>
          </a:p>
          <a:p>
            <a:pPr algn="l">
              <a:lnSpc>
                <a:spcPct val="80000"/>
              </a:lnSpc>
            </a:pPr>
            <a:endParaRPr lang="en-MY" altLang="en-US" sz="2400" b="1">
              <a:solidFill>
                <a:schemeClr val="tx1"/>
              </a:solidFill>
              <a:latin typeface="Arial Black" panose="020B0A04020102020204" charset="0"/>
              <a:cs typeface="Arial Black" panose="020B0A04020102020204" charset="0"/>
            </a:endParaRPr>
          </a:p>
          <a:p>
            <a:pPr algn="l">
              <a:lnSpc>
                <a:spcPct val="80000"/>
              </a:lnSpc>
            </a:pPr>
            <a:endParaRPr lang="en-MY" altLang="en-US" sz="2400" b="1">
              <a:solidFill>
                <a:schemeClr val="tx1"/>
              </a:solidFill>
              <a:latin typeface="Arial Black" panose="020B0A04020102020204" charset="0"/>
              <a:cs typeface="Arial Black" panose="020B0A04020102020204" charset="0"/>
            </a:endParaRPr>
          </a:p>
          <a:p>
            <a:pPr algn="l">
              <a:lnSpc>
                <a:spcPct val="80000"/>
              </a:lnSpc>
            </a:pPr>
            <a:endParaRPr lang="en-MY" altLang="en-US" sz="2400">
              <a:solidFill>
                <a:schemeClr val="tx1"/>
              </a:solidFill>
              <a:latin typeface="Arial Black" panose="020B0A04020102020204" charset="0"/>
              <a:cs typeface="Arial Black" panose="020B0A04020102020204" charset="0"/>
            </a:endParaRPr>
          </a:p>
          <a:p>
            <a:pPr algn="l">
              <a:lnSpc>
                <a:spcPct val="80000"/>
              </a:lnSpc>
            </a:pPr>
            <a:r>
              <a:rPr lang="en-MY" altLang="en-US" sz="2400">
                <a:solidFill>
                  <a:schemeClr val="tx1"/>
                </a:solidFill>
                <a:latin typeface="Arial Black" panose="020B0A04020102020204" charset="0"/>
                <a:cs typeface="Arial Black" panose="020B0A04020102020204" charset="0"/>
              </a:rPr>
              <a:t>1) Brit Long and Alex Koyfman. Infectious endocarditis: An update for emergency clinicians. Ajem 2018. Vol 36:9. </a:t>
            </a:r>
          </a:p>
          <a:p>
            <a:pPr algn="l">
              <a:lnSpc>
                <a:spcPct val="80000"/>
              </a:lnSpc>
            </a:pPr>
            <a:endParaRPr lang="en-MY" altLang="en-US" sz="2400">
              <a:solidFill>
                <a:schemeClr val="tx1"/>
              </a:solidFill>
              <a:latin typeface="Arial Black" panose="020B0A04020102020204" charset="0"/>
              <a:cs typeface="Arial Black" panose="020B0A04020102020204" charset="0"/>
            </a:endParaRPr>
          </a:p>
          <a:p>
            <a:pPr algn="l">
              <a:lnSpc>
                <a:spcPct val="80000"/>
              </a:lnSpc>
            </a:pPr>
            <a:r>
              <a:rPr lang="en-MY" altLang="en-US" sz="2400">
                <a:solidFill>
                  <a:schemeClr val="tx1"/>
                </a:solidFill>
                <a:latin typeface="Arial Black" panose="020B0A04020102020204" charset="0"/>
                <a:cs typeface="Arial Black" panose="020B0A04020102020204" charset="0"/>
              </a:rPr>
              <a:t>2) Maija Heiro, Jukka Nikoskelainen, Erik Engblom et al. Neurologic Manifestations of Infective Endocarditis A 17-Year Experience in a Teaching Hospital in Finland. Arch Intern Med 2000. Vol 160.</a:t>
            </a:r>
          </a:p>
          <a:p>
            <a:pPr algn="l">
              <a:lnSpc>
                <a:spcPct val="80000"/>
              </a:lnSpc>
            </a:pPr>
            <a:endParaRPr lang="en-MY" altLang="en-US" sz="2400">
              <a:solidFill>
                <a:schemeClr val="tx1"/>
              </a:solidFill>
              <a:latin typeface="Arial Black" panose="020B0A04020102020204" charset="0"/>
              <a:cs typeface="Arial Black" panose="020B0A04020102020204" charset="0"/>
            </a:endParaRPr>
          </a:p>
          <a:p>
            <a:pPr algn="l">
              <a:lnSpc>
                <a:spcPct val="80000"/>
              </a:lnSpc>
            </a:pPr>
            <a:r>
              <a:rPr lang="en-MY" altLang="en-US" sz="2400">
                <a:solidFill>
                  <a:schemeClr val="tx1"/>
                </a:solidFill>
                <a:latin typeface="Arial Black" panose="020B0A04020102020204" charset="0"/>
                <a:cs typeface="Arial Black" panose="020B0A04020102020204" charset="0"/>
              </a:rPr>
              <a:t>3) Leonardo Schirone , Alessandra Iaccarino, Wael Saade et al. Cerebrovascular Complications and Infective Endocarditis: Impact of Available Evidence on Clinical Outcome. BioMed Research International. Volume 2018. </a:t>
            </a:r>
          </a:p>
          <a:p>
            <a:pPr algn="l">
              <a:lnSpc>
                <a:spcPct val="80000"/>
              </a:lnSpc>
            </a:pPr>
            <a:endParaRPr lang="en-MY" altLang="en-US" sz="2400">
              <a:solidFill>
                <a:schemeClr val="tx1"/>
              </a:solidFill>
              <a:latin typeface="Arial Black" panose="020B0A04020102020204" charset="0"/>
              <a:cs typeface="Arial Black" panose="020B0A04020102020204" charset="0"/>
            </a:endParaRPr>
          </a:p>
          <a:p>
            <a:pPr algn="l">
              <a:lnSpc>
                <a:spcPct val="80000"/>
              </a:lnSpc>
            </a:pPr>
            <a:r>
              <a:rPr lang="en-MY" altLang="en-US" sz="2400">
                <a:solidFill>
                  <a:schemeClr val="tx1"/>
                </a:solidFill>
                <a:latin typeface="Arial Black" panose="020B0A04020102020204" charset="0"/>
                <a:cs typeface="Arial Black" panose="020B0A04020102020204" charset="0"/>
              </a:rPr>
              <a:t>4) Enrico Cecchi, Fabio Chirillo, Pompilio Faggiano et al. The Diagnostic Utility of Transthoracic Echocardiography for the Diagnosis of Infective Endocarditis in the Real World of the Italian Registry on Infective Endocarditis. Echocardiography 2013. </a:t>
            </a:r>
          </a:p>
          <a:p>
            <a:pPr algn="l">
              <a:lnSpc>
                <a:spcPct val="80000"/>
              </a:lnSpc>
            </a:pPr>
            <a:endParaRPr lang="en-MY" altLang="en-US" sz="2400">
              <a:solidFill>
                <a:schemeClr val="tx1"/>
              </a:solidFill>
              <a:latin typeface="Arial Black" panose="020B0A04020102020204" charset="0"/>
              <a:cs typeface="Arial Black" panose="020B0A04020102020204" charset="0"/>
            </a:endParaRPr>
          </a:p>
          <a:p>
            <a:pPr algn="l">
              <a:lnSpc>
                <a:spcPct val="80000"/>
              </a:lnSpc>
            </a:pPr>
            <a:r>
              <a:rPr lang="en-MY" altLang="en-US" sz="2400">
                <a:solidFill>
                  <a:schemeClr val="tx1"/>
                </a:solidFill>
                <a:latin typeface="Arial Black" panose="020B0A04020102020204" charset="0"/>
                <a:cs typeface="Arial Black" panose="020B0A04020102020204" charset="0"/>
              </a:rPr>
              <a:t>5) Mügge A, Daniel WG, Frank G et al. Echocardiography in infective endocarditis: reassessment of prognostic implications of vegetation size determined by the transthoracic and the transesophageal approach. J Am Coll Cardiol 1989. </a:t>
            </a:r>
          </a:p>
        </p:txBody>
      </p:sp>
      <p:sp>
        <p:nvSpPr>
          <p:cNvPr id="37" name="Rectangle 36"/>
          <p:cNvSpPr/>
          <p:nvPr/>
        </p:nvSpPr>
        <p:spPr>
          <a:xfrm>
            <a:off x="20244435" y="36277550"/>
            <a:ext cx="8052435" cy="85725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altLang="en-US" sz="4400" b="1">
                <a:latin typeface="Arial Black" panose="020B0A04020102020204" charset="0"/>
                <a:cs typeface="Arial Black" panose="020B0A04020102020204" charset="0"/>
              </a:rPr>
              <a:t>REFERENCES</a:t>
            </a:r>
          </a:p>
        </p:txBody>
      </p:sp>
      <p:sp>
        <p:nvSpPr>
          <p:cNvPr id="38" name="Rounded Rectangle 37"/>
          <p:cNvSpPr/>
          <p:nvPr/>
        </p:nvSpPr>
        <p:spPr>
          <a:xfrm>
            <a:off x="16897985" y="26779855"/>
            <a:ext cx="14068425" cy="7264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altLang="en-US" sz="2000">
                <a:solidFill>
                  <a:schemeClr val="tx1"/>
                </a:solidFill>
                <a:latin typeface="Arial Black" panose="020B0A04020102020204" charset="0"/>
              </a:rPr>
              <a:t>Table 1: Comparison between transthoracic echo versus transesophageal echo for detecting IE</a:t>
            </a:r>
          </a:p>
        </p:txBody>
      </p:sp>
      <p:sp>
        <p:nvSpPr>
          <p:cNvPr id="39" name="Rectangle 38"/>
          <p:cNvSpPr/>
          <p:nvPr/>
        </p:nvSpPr>
        <p:spPr>
          <a:xfrm>
            <a:off x="3263900" y="1053465"/>
            <a:ext cx="26423620" cy="166687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5400" b="1">
                <a:solidFill>
                  <a:schemeClr val="bg1"/>
                </a:solidFill>
                <a:latin typeface="Constantia" panose="02030602050306030303" charset="0"/>
                <a:cs typeface="Constantia" panose="02030602050306030303" charset="0"/>
                <a:sym typeface="+mn-ea"/>
              </a:rPr>
              <a:t>Septic Cerebral Infarct Complicated by Methycillin-resistant Coagulase-negatvie Staphylococcus (MRCoNS) Endocarditis aided by Point-of-care Ultrasound </a:t>
            </a:r>
          </a:p>
        </p:txBody>
      </p:sp>
      <p:pic>
        <p:nvPicPr>
          <p:cNvPr id="52" name="Picture 51" descr="150px-University_of_Malaya_coat_of_arms.svg"/>
          <p:cNvPicPr>
            <a:picLocks noChangeAspect="1"/>
          </p:cNvPicPr>
          <p:nvPr/>
        </p:nvPicPr>
        <p:blipFill>
          <a:blip r:embed="rId8"/>
          <a:stretch>
            <a:fillRect/>
          </a:stretch>
        </p:blipFill>
        <p:spPr>
          <a:xfrm>
            <a:off x="30296485" y="2181860"/>
            <a:ext cx="1524000" cy="17907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1148</Words>
  <Application>Microsoft Office PowerPoint</Application>
  <PresentationFormat>Custom</PresentationFormat>
  <Paragraphs>115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Calibri Light</vt:lpstr>
      <vt:lpstr>Constantia</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NAK PRINT ENTERPRISE</dc:creator>
  <cp:lastModifiedBy>Noorhafizah Abdul Salim</cp:lastModifiedBy>
  <cp:revision>16</cp:revision>
  <dcterms:created xsi:type="dcterms:W3CDTF">2018-06-29T01:28:00Z</dcterms:created>
  <dcterms:modified xsi:type="dcterms:W3CDTF">2021-12-21T14:23:43Z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1033-11.2.0.8934</vt:lpwstr>
  </property>
</Properties>
</file>